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79" r:id="rId8"/>
    <p:sldId id="288" r:id="rId9"/>
    <p:sldId id="285" r:id="rId10"/>
    <p:sldId id="281" r:id="rId11"/>
    <p:sldId id="296" r:id="rId12"/>
    <p:sldId id="297" r:id="rId13"/>
    <p:sldId id="298" r:id="rId14"/>
    <p:sldId id="299" r:id="rId15"/>
    <p:sldId id="300" r:id="rId16"/>
    <p:sldId id="301" r:id="rId17"/>
    <p:sldId id="280" r:id="rId18"/>
    <p:sldId id="289" r:id="rId19"/>
    <p:sldId id="282" r:id="rId20"/>
    <p:sldId id="283" r:id="rId21"/>
    <p:sldId id="284" r:id="rId2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前田 智康" initials="前田" lastIdx="1" clrIdx="0">
    <p:extLst>
      <p:ext uri="{19B8F6BF-5375-455C-9EA6-DF929625EA0E}">
        <p15:presenceInfo xmlns:p15="http://schemas.microsoft.com/office/powerpoint/2012/main" userId="前田 智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0E4"/>
    <a:srgbClr val="99B2DE"/>
    <a:srgbClr val="86A4D8"/>
    <a:srgbClr val="5C84CB"/>
    <a:srgbClr val="678DCF"/>
    <a:srgbClr val="7496D2"/>
    <a:srgbClr val="6088CD"/>
    <a:srgbClr val="7295D2"/>
    <a:srgbClr val="99B3DE"/>
    <a:srgbClr val="97B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3T13:27:29.146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33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68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2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06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458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34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0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391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7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36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93E75-01B8-4D9F-A6A8-711ED31147E8}" type="datetimeFigureOut">
              <a:rPr kumimoji="1" lang="ja-JP" altLang="en-US" smtClean="0"/>
              <a:t>2023/10/3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C84BC-4E52-4D8D-976E-9424551563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227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4CC3129-C89B-D2D5-DFBB-B4F598DD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4212" y="1384515"/>
            <a:ext cx="77724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新規就農して感じたこと</a:t>
            </a:r>
            <a:r>
              <a:rPr kumimoji="1" lang="en-US" altLang="ja-JP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36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～親元就農の覚悟～</a:t>
            </a:r>
            <a:r>
              <a:rPr kumimoji="1" lang="en-US" altLang="ja-JP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/>
            </a:r>
            <a:br>
              <a:rPr kumimoji="1" lang="en-US" altLang="ja-JP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</a:br>
            <a:endParaRPr kumimoji="1" lang="ja-JP" altLang="en-US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5EB0C98-EF96-9470-C3D9-FBBD79C25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412" y="5202238"/>
            <a:ext cx="6858000" cy="1655762"/>
          </a:xfrm>
        </p:spPr>
        <p:txBody>
          <a:bodyPr/>
          <a:lstStyle/>
          <a:p>
            <a:endParaRPr lang="en-US" altLang="ja-JP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kumimoji="1" lang="ja-JP" altLang="en-US" sz="4000" dirty="0">
                <a:solidFill>
                  <a:schemeClr val="bg1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古川　啓太</a:t>
            </a:r>
          </a:p>
        </p:txBody>
      </p:sp>
    </p:spTree>
    <p:extLst>
      <p:ext uri="{BB962C8B-B14F-4D97-AF65-F5344CB8AC3E}">
        <p14:creationId xmlns:p14="http://schemas.microsoft.com/office/powerpoint/2010/main" val="238010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3B5E103-0304-B432-1ED6-42294D818C74}"/>
              </a:ext>
            </a:extLst>
          </p:cNvPr>
          <p:cNvSpPr/>
          <p:nvPr/>
        </p:nvSpPr>
        <p:spPr>
          <a:xfrm>
            <a:off x="368688" y="4434115"/>
            <a:ext cx="8884640" cy="195116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年４月　トンネルハウスを建設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年４月　連棟ハウス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購入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R4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年９月　初収穫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R5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年８月　収穫開始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B34C66-FF96-1BCF-1CE3-469A9AF6B56F}"/>
              </a:ext>
            </a:extLst>
          </p:cNvPr>
          <p:cNvSpPr txBox="1"/>
          <p:nvPr/>
        </p:nvSpPr>
        <p:spPr>
          <a:xfrm>
            <a:off x="-284461" y="2895100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ja-JP" altLang="en-US" dirty="0"/>
              <a:t>～</a:t>
            </a:r>
            <a:r>
              <a:rPr lang="en-US" altLang="ja-JP" dirty="0"/>
              <a:t>H28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E420240-E793-4C13-2F89-1AE8A3828F6E}"/>
              </a:ext>
            </a:extLst>
          </p:cNvPr>
          <p:cNvGrpSpPr/>
          <p:nvPr/>
        </p:nvGrpSpPr>
        <p:grpSpPr>
          <a:xfrm>
            <a:off x="281475" y="1002095"/>
            <a:ext cx="8523860" cy="2269158"/>
            <a:chOff x="662473" y="1791261"/>
            <a:chExt cx="11383347" cy="2230443"/>
          </a:xfrm>
        </p:grpSpPr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AF347E4C-A2D8-5A5B-1AAB-04F39FCB317D}"/>
                </a:ext>
              </a:extLst>
            </p:cNvPr>
            <p:cNvCxnSpPr>
              <a:cxnSpLocks/>
            </p:cNvCxnSpPr>
            <p:nvPr/>
          </p:nvCxnSpPr>
          <p:spPr>
            <a:xfrm>
              <a:off x="662473" y="3429000"/>
              <a:ext cx="11383347" cy="0"/>
            </a:xfrm>
            <a:prstGeom prst="straightConnector1">
              <a:avLst/>
            </a:prstGeom>
            <a:ln w="76200">
              <a:gradFill flip="none" rotWithShape="1">
                <a:gsLst>
                  <a:gs pos="48000">
                    <a:srgbClr val="7295D2"/>
                  </a:gs>
                  <a:gs pos="0">
                    <a:schemeClr val="accent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527366B9-ECAC-D6D5-CAE7-F3B23307C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6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37F55C0-E07E-646D-8134-DD8D83ABB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513" y="3258681"/>
              <a:ext cx="353599" cy="347502"/>
            </a:xfrm>
            <a:prstGeom prst="rect">
              <a:avLst/>
            </a:prstGeom>
          </p:spPr>
        </p:pic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F6BF5C56-1F12-1F68-5D27-7CF6B59E0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484" y="328152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9B2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7095F865-FD39-E7FC-548B-80F5CDDF9E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4583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C8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75390D4-F552-30F3-1577-9526933FA4F0}"/>
                </a:ext>
              </a:extLst>
            </p:cNvPr>
            <p:cNvSpPr txBox="1"/>
            <p:nvPr/>
          </p:nvSpPr>
          <p:spPr>
            <a:xfrm>
              <a:off x="1393796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H29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ADE0FDD5-6B04-23AA-4C3E-3F2F092480AF}"/>
                </a:ext>
              </a:extLst>
            </p:cNvPr>
            <p:cNvSpPr txBox="1"/>
            <p:nvPr/>
          </p:nvSpPr>
          <p:spPr>
            <a:xfrm>
              <a:off x="6933092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R3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C3BB02E-9042-CF6D-AD71-39D7F4B746BD}"/>
                </a:ext>
              </a:extLst>
            </p:cNvPr>
            <p:cNvSpPr txBox="1"/>
            <p:nvPr/>
          </p:nvSpPr>
          <p:spPr>
            <a:xfrm>
              <a:off x="2802637" y="365237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H30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924CF1D-EB7D-FA62-A360-4BEAD5410909}"/>
                </a:ext>
              </a:extLst>
            </p:cNvPr>
            <p:cNvSpPr txBox="1"/>
            <p:nvPr/>
          </p:nvSpPr>
          <p:spPr>
            <a:xfrm>
              <a:off x="8314593" y="3629729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R4</a:t>
              </a: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918DDCDB-222F-B802-461D-18A63A05A8B0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 flipV="1">
              <a:off x="2207915" y="1983506"/>
              <a:ext cx="19167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CBF8D6B-993C-AFB1-2045-0C71FCA9A4FA}"/>
                </a:ext>
              </a:extLst>
            </p:cNvPr>
            <p:cNvSpPr txBox="1"/>
            <p:nvPr/>
          </p:nvSpPr>
          <p:spPr>
            <a:xfrm>
              <a:off x="1015433" y="1791261"/>
              <a:ext cx="135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就農前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B33DE0D-DBA7-56CA-2D51-1D2D84FDB1D6}"/>
                </a:ext>
              </a:extLst>
            </p:cNvPr>
            <p:cNvSpPr txBox="1"/>
            <p:nvPr/>
          </p:nvSpPr>
          <p:spPr>
            <a:xfrm>
              <a:off x="10728983" y="1835016"/>
              <a:ext cx="93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現在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1DB3267-3DDB-2FEF-8CEB-79A4778DFBAC}"/>
                </a:ext>
              </a:extLst>
            </p:cNvPr>
            <p:cNvSpPr txBox="1"/>
            <p:nvPr/>
          </p:nvSpPr>
          <p:spPr>
            <a:xfrm>
              <a:off x="3783734" y="1804122"/>
              <a:ext cx="2506837" cy="3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独立・自営就農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59D1B9C-BF15-EDDD-9E25-63D63895EB57}"/>
                </a:ext>
              </a:extLst>
            </p:cNvPr>
            <p:cNvSpPr txBox="1"/>
            <p:nvPr/>
          </p:nvSpPr>
          <p:spPr>
            <a:xfrm>
              <a:off x="2399585" y="1798839"/>
              <a:ext cx="1766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親元就農</a:t>
              </a: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379BFC7E-76A5-FE5B-DC01-72FCB2D432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5410" y="3290598"/>
              <a:ext cx="283738" cy="2768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6A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34583FDF-AE26-0E5A-A3B5-CA962B6EF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8658" y="328813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78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3F14B5C7-9E09-7D45-1868-099F4B918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3557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0E2D397A-5160-0DBE-09BF-06369F80CF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27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49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BAE60D6-18BA-78A9-049A-585EA4BE731F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3592064" y="1985637"/>
              <a:ext cx="191670" cy="1269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FC0DA17-6F59-FD91-CE3F-7A74058BE662}"/>
                </a:ext>
              </a:extLst>
            </p:cNvPr>
            <p:cNvSpPr txBox="1"/>
            <p:nvPr/>
          </p:nvSpPr>
          <p:spPr>
            <a:xfrm>
              <a:off x="9712311" y="362902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R5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8C11A6C-3F09-D047-6CD7-657FF16A7FAA}"/>
                </a:ext>
              </a:extLst>
            </p:cNvPr>
            <p:cNvSpPr txBox="1"/>
            <p:nvPr/>
          </p:nvSpPr>
          <p:spPr>
            <a:xfrm>
              <a:off x="5542638" y="363511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R2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0F496D2-91D1-3489-98EF-5052CA1E675C}"/>
                </a:ext>
              </a:extLst>
            </p:cNvPr>
            <p:cNvSpPr txBox="1"/>
            <p:nvPr/>
          </p:nvSpPr>
          <p:spPr>
            <a:xfrm>
              <a:off x="4166118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R1</a:t>
              </a: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44CF754-36C7-8A0F-88CC-3B2AFEDC8ABE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828803" y="1975928"/>
              <a:ext cx="18663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F8789339-1CA5-E480-F5D4-3CA7D411DAB2}"/>
                </a:ext>
              </a:extLst>
            </p:cNvPr>
            <p:cNvCxnSpPr>
              <a:cxnSpLocks/>
              <a:stCxn id="45" idx="1"/>
              <a:endCxn id="45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D43F316-990B-AB34-B6E2-ACE9BFE43B63}"/>
                </a:ext>
              </a:extLst>
            </p:cNvPr>
            <p:cNvCxnSpPr>
              <a:cxnSpLocks/>
              <a:stCxn id="45" idx="1"/>
              <a:endCxn id="45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89456A4D-9B54-38E5-F3D2-6949EECDEF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7312" y="1983505"/>
              <a:ext cx="191671" cy="1275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DC397AF-6559-3AED-FA99-788B7391A342}"/>
              </a:ext>
            </a:extLst>
          </p:cNvPr>
          <p:cNvSpPr/>
          <p:nvPr/>
        </p:nvSpPr>
        <p:spPr>
          <a:xfrm>
            <a:off x="186267" y="880533"/>
            <a:ext cx="8779934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7A559304-389E-83CD-163F-225D1D2B9307}"/>
              </a:ext>
            </a:extLst>
          </p:cNvPr>
          <p:cNvCxnSpPr>
            <a:cxnSpLocks/>
          </p:cNvCxnSpPr>
          <p:nvPr/>
        </p:nvCxnSpPr>
        <p:spPr>
          <a:xfrm>
            <a:off x="3406174" y="3428727"/>
            <a:ext cx="1419826" cy="2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F51E23B9-B5BA-08D1-6BEF-71A4A2977AE5}"/>
              </a:ext>
            </a:extLst>
          </p:cNvPr>
          <p:cNvSpPr txBox="1"/>
          <p:nvPr/>
        </p:nvSpPr>
        <p:spPr>
          <a:xfrm>
            <a:off x="3434384" y="3454786"/>
            <a:ext cx="13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社方園修行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636ADAFE-DC37-0937-51D8-AE76FF18E364}"/>
              </a:ext>
            </a:extLst>
          </p:cNvPr>
          <p:cNvSpPr/>
          <p:nvPr/>
        </p:nvSpPr>
        <p:spPr>
          <a:xfrm>
            <a:off x="5808740" y="2210675"/>
            <a:ext cx="198675" cy="3441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6F9D06E8-BE67-F165-A995-50B52F7202C0}"/>
              </a:ext>
            </a:extLst>
          </p:cNvPr>
          <p:cNvSpPr/>
          <p:nvPr/>
        </p:nvSpPr>
        <p:spPr>
          <a:xfrm>
            <a:off x="4649714" y="2207293"/>
            <a:ext cx="191671" cy="3475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3461ECE-86A8-3D22-3E5B-FB959B8D9A90}"/>
              </a:ext>
            </a:extLst>
          </p:cNvPr>
          <p:cNvSpPr txBox="1"/>
          <p:nvPr/>
        </p:nvSpPr>
        <p:spPr>
          <a:xfrm>
            <a:off x="3737467" y="1813985"/>
            <a:ext cx="1797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トンネルハウス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37D9927-6C4E-868D-0625-DA354CBBF9B0}"/>
              </a:ext>
            </a:extLst>
          </p:cNvPr>
          <p:cNvSpPr txBox="1"/>
          <p:nvPr/>
        </p:nvSpPr>
        <p:spPr>
          <a:xfrm>
            <a:off x="5711932" y="1809040"/>
            <a:ext cx="142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連棟ハウス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23FF697-7ED3-150D-1371-A6577B3A7492}"/>
              </a:ext>
            </a:extLst>
          </p:cNvPr>
          <p:cNvSpPr/>
          <p:nvPr/>
        </p:nvSpPr>
        <p:spPr>
          <a:xfrm>
            <a:off x="3618637" y="1741626"/>
            <a:ext cx="1984220" cy="460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E124AE5-B3DA-FA79-D1A7-ABFE4F0C6965}"/>
              </a:ext>
            </a:extLst>
          </p:cNvPr>
          <p:cNvSpPr/>
          <p:nvPr/>
        </p:nvSpPr>
        <p:spPr>
          <a:xfrm>
            <a:off x="5667521" y="1760601"/>
            <a:ext cx="1558664" cy="460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pic>
        <p:nvPicPr>
          <p:cNvPr id="64" name="コンテンツ プレースホルダー 4">
            <a:extLst>
              <a:ext uri="{FF2B5EF4-FFF2-40B4-BE49-F238E27FC236}">
                <a16:creationId xmlns:a16="http://schemas.microsoft.com/office/drawing/2014/main" id="{59A5D3BB-609A-FCBB-BE52-EC1E52A1A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9" y="1011166"/>
            <a:ext cx="8183221" cy="5547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正方形/長方形 3"/>
          <p:cNvSpPr/>
          <p:nvPr/>
        </p:nvSpPr>
        <p:spPr>
          <a:xfrm>
            <a:off x="5705856" y="1097280"/>
            <a:ext cx="2957754" cy="11887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研修の成果として、師匠に手伝ってもらいながらぶどう棚を全て手作業で作る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6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pic>
        <p:nvPicPr>
          <p:cNvPr id="64" name="コンテンツ プレースホルダー 3">
            <a:extLst>
              <a:ext uri="{FF2B5EF4-FFF2-40B4-BE49-F238E27FC236}">
                <a16:creationId xmlns:a16="http://schemas.microsoft.com/office/drawing/2014/main" id="{6EB85ADA-948D-8626-1733-DA890FFFF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19" y="882188"/>
            <a:ext cx="4534054" cy="5762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96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pic>
        <p:nvPicPr>
          <p:cNvPr id="64" name="コンテンツ プレースホルダー 3">
            <a:extLst>
              <a:ext uri="{FF2B5EF4-FFF2-40B4-BE49-F238E27FC236}">
                <a16:creationId xmlns:a16="http://schemas.microsoft.com/office/drawing/2014/main" id="{019A649A-40CF-38F3-A262-B779CC0112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11" y="1372864"/>
            <a:ext cx="8613577" cy="462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正方形/長方形 3"/>
          <p:cNvSpPr/>
          <p:nvPr/>
        </p:nvSpPr>
        <p:spPr>
          <a:xfrm>
            <a:off x="5705856" y="1097280"/>
            <a:ext cx="2871216" cy="8046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手作業による施設の完成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DC397AF-6559-3AED-FA99-788B7391A342}"/>
              </a:ext>
            </a:extLst>
          </p:cNvPr>
          <p:cNvSpPr/>
          <p:nvPr/>
        </p:nvSpPr>
        <p:spPr>
          <a:xfrm>
            <a:off x="186267" y="880533"/>
            <a:ext cx="8779934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pic>
        <p:nvPicPr>
          <p:cNvPr id="64" name="図 63">
            <a:extLst>
              <a:ext uri="{FF2B5EF4-FFF2-40B4-BE49-F238E27FC236}">
                <a16:creationId xmlns:a16="http://schemas.microsoft.com/office/drawing/2014/main" id="{E2173AF3-1528-B229-2884-A7F4B3DFF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5" y="1196721"/>
            <a:ext cx="6738170" cy="5013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/>
          <p:cNvSpPr/>
          <p:nvPr/>
        </p:nvSpPr>
        <p:spPr>
          <a:xfrm>
            <a:off x="5705856" y="1097280"/>
            <a:ext cx="3017520" cy="1234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連棟ハウスを賃貸借することができました。その後は、手作業で行っています。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385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pic>
        <p:nvPicPr>
          <p:cNvPr id="64" name="コンテンツ プレースホルダー 3">
            <a:extLst>
              <a:ext uri="{FF2B5EF4-FFF2-40B4-BE49-F238E27FC236}">
                <a16:creationId xmlns:a16="http://schemas.microsoft.com/office/drawing/2014/main" id="{F60C000E-82AC-60BE-85D1-387780660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9" y="1175155"/>
            <a:ext cx="7987701" cy="512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51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292D18-FAAC-EB06-8770-11809BD9CF9C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７ 独立・自営就農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4F4DE57-AAF2-3A5C-1143-6135DCA13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18" y="1046803"/>
            <a:ext cx="6807763" cy="512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正方形/長方形 3"/>
          <p:cNvSpPr/>
          <p:nvPr/>
        </p:nvSpPr>
        <p:spPr>
          <a:xfrm>
            <a:off x="6409944" y="1046803"/>
            <a:ext cx="2121408" cy="8551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手作業による連棟ハウスの完成です。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91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８ その他（こんな経験もしました）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97C40D-F4F4-725E-9300-1DE98935FE3B}"/>
              </a:ext>
            </a:extLst>
          </p:cNvPr>
          <p:cNvSpPr txBox="1"/>
          <p:nvPr/>
        </p:nvSpPr>
        <p:spPr>
          <a:xfrm>
            <a:off x="443204" y="1438259"/>
            <a:ext cx="825759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〇九州ぶどう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愛好会への加入により、情報交流者が増えました。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〇独自による福岡県</a:t>
            </a:r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朝倉市ブドウハウス視察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4H</a:t>
            </a:r>
            <a:r>
              <a:rPr lang="ja-JP" altLang="en-US" sz="4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クラブへの加入で、山鹿市の就農者との交流が増加</a:t>
            </a:r>
            <a:endParaRPr lang="en-US" altLang="ja-JP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83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８ その他（こんな経験もしました）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0" b="28848"/>
          <a:stretch/>
        </p:blipFill>
        <p:spPr>
          <a:xfrm>
            <a:off x="441278" y="939339"/>
            <a:ext cx="3855697" cy="282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12484"/>
          <a:stretch/>
        </p:blipFill>
        <p:spPr>
          <a:xfrm>
            <a:off x="4571999" y="939339"/>
            <a:ext cx="4412585" cy="5831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0" b="29818"/>
          <a:stretch/>
        </p:blipFill>
        <p:spPr>
          <a:xfrm>
            <a:off x="441278" y="4019515"/>
            <a:ext cx="3855697" cy="275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66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９ 栽培技術・施設の獲得に関する振り返り</a:t>
            </a:r>
            <a:endParaRPr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4C66301E-9D4B-C984-3F8B-AF8423A2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391" y="1419991"/>
            <a:ext cx="10899710" cy="44582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目標とすべき農家のもとで修行できたことに感謝！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〇ブドウを作るための人的な環境づくりが大切！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〇自分の経営を客観的に見ることが必要！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〇情報の取捨選択と線で理解する意義！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〇経験と観察が経営向上のミソ！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3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4B3EAB-8B54-572B-251D-F9C7095F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3999" cy="6566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 自己紹介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C17A53-26E5-2DD7-130D-C3D62E05A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51" y="819171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氏名（年齢）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古川啓太（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３１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歳）</a:t>
            </a: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〇家族構成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父（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５９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歳）、母（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５８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歳）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妻（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２９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歳）、娘（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歳）</a:t>
            </a:r>
            <a:endParaRPr kumimoji="1"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〇栽培品目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温州ミカン（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2.5ha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）、ハウス不知火（</a:t>
            </a:r>
            <a:r>
              <a:rPr kumimoji="1"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2.5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）、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栗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(50a)</a:t>
            </a:r>
          </a:p>
          <a:p>
            <a:pPr marL="0" indent="0"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筍（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1.5ha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）ブドウ（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〇営農地　</a:t>
            </a:r>
            <a:r>
              <a:rPr kumimoji="1"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鹿北・山鹿</a:t>
            </a:r>
            <a:endParaRPr kumimoji="1"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0" b="16546"/>
          <a:stretch/>
        </p:blipFill>
        <p:spPr>
          <a:xfrm>
            <a:off x="5995619" y="819171"/>
            <a:ext cx="2342046" cy="212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94" b="31757"/>
          <a:stretch/>
        </p:blipFill>
        <p:spPr>
          <a:xfrm>
            <a:off x="4215621" y="3973482"/>
            <a:ext cx="4122044" cy="2701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11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親の経営に対する考え方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33EC361-C992-7CA9-E7C4-1277DEDEAFA2}"/>
              </a:ext>
            </a:extLst>
          </p:cNvPr>
          <p:cNvSpPr txBox="1">
            <a:spLocks/>
          </p:cNvSpPr>
          <p:nvPr/>
        </p:nvSpPr>
        <p:spPr>
          <a:xfrm>
            <a:off x="109719" y="885438"/>
            <a:ext cx="87294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〇「やりたい農業」より「やれそうな農業」を最初は選択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〇経験を積んで「やりたい農業」の形が見える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このことで「やれる気」と「やる覚悟」ができる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〇親との目指す農業が違う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早く自分が経営権をもち経営の方向を自分で決めたい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89B0286-33F3-90AD-FD52-245F07F5C960}"/>
              </a:ext>
            </a:extLst>
          </p:cNvPr>
          <p:cNvSpPr/>
          <p:nvPr/>
        </p:nvSpPr>
        <p:spPr>
          <a:xfrm>
            <a:off x="3934333" y="4584835"/>
            <a:ext cx="770350" cy="26931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C6FCC5D-E3F5-9020-28D0-56BB02381880}"/>
              </a:ext>
            </a:extLst>
          </p:cNvPr>
          <p:cNvSpPr/>
          <p:nvPr/>
        </p:nvSpPr>
        <p:spPr>
          <a:xfrm>
            <a:off x="1416980" y="5036036"/>
            <a:ext cx="7596657" cy="1873051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親元就農であっても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・自分のやりたい農業を描くこと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・いずれ自分が経営者になる意識をもつこと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爆発: 14 pt 6">
            <a:extLst>
              <a:ext uri="{FF2B5EF4-FFF2-40B4-BE49-F238E27FC236}">
                <a16:creationId xmlns:a16="http://schemas.microsoft.com/office/drawing/2014/main" id="{DC11402A-85C2-364F-08A5-9B1377FC3CE8}"/>
              </a:ext>
            </a:extLst>
          </p:cNvPr>
          <p:cNvSpPr/>
          <p:nvPr/>
        </p:nvSpPr>
        <p:spPr>
          <a:xfrm rot="20939964">
            <a:off x="16996" y="4139780"/>
            <a:ext cx="3146330" cy="115942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伝えたい！</a:t>
            </a:r>
          </a:p>
        </p:txBody>
      </p:sp>
    </p:spTree>
    <p:extLst>
      <p:ext uri="{BB962C8B-B14F-4D97-AF65-F5344CB8AC3E}">
        <p14:creationId xmlns:p14="http://schemas.microsoft.com/office/powerpoint/2010/main" val="290808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4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今後の目標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FFA67AC-BCED-5106-8C86-91AC9F90C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6" y="981075"/>
            <a:ext cx="9516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ブドウで</a:t>
            </a:r>
            <a:r>
              <a:rPr kumimoji="1" lang="ja-JP" altLang="en-US" sz="36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農業所得</a:t>
            </a:r>
            <a:r>
              <a:rPr kumimoji="1" lang="en-US" altLang="ja-JP" sz="36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250</a:t>
            </a:r>
            <a:r>
              <a:rPr kumimoji="1" lang="ja-JP" altLang="en-US" sz="36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万円</a:t>
            </a:r>
            <a:r>
              <a:rPr kumimoji="1"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を達成する！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ja-JP" altLang="en-US" sz="36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経営継承できる能力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をつける！</a:t>
            </a: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kumimoji="1" lang="en-US" altLang="ja-JP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ja-JP" altLang="en-US" sz="36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地域を盛り上げる農業者</a:t>
            </a:r>
            <a:r>
              <a:rPr lang="ja-JP" altLang="en-US" sz="3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になる！</a:t>
            </a:r>
            <a:endParaRPr kumimoji="1" lang="ja-JP" altLang="en-US" sz="3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526E53FF-BE57-0045-C17F-F1595CBA18F2}"/>
              </a:ext>
            </a:extLst>
          </p:cNvPr>
          <p:cNvSpPr/>
          <p:nvPr/>
        </p:nvSpPr>
        <p:spPr>
          <a:xfrm>
            <a:off x="2706024" y="4224511"/>
            <a:ext cx="3282950" cy="1041400"/>
          </a:xfrm>
          <a:prstGeom prst="wedgeRoundRectCallout">
            <a:avLst>
              <a:gd name="adj1" fmla="val 62293"/>
              <a:gd name="adj2" fmla="val 260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頑張ります！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144" y="4224511"/>
            <a:ext cx="1914005" cy="255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9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A2FDE-E5C2-A27D-0B72-91A22588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46" y="-16362"/>
            <a:ext cx="9183892" cy="70185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kumimoji="1"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 就農年表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99CE9FB-5FA0-B0E4-54A3-605920F7B6B3}"/>
              </a:ext>
            </a:extLst>
          </p:cNvPr>
          <p:cNvSpPr txBox="1"/>
          <p:nvPr/>
        </p:nvSpPr>
        <p:spPr>
          <a:xfrm>
            <a:off x="-284461" y="3005170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ja-JP" altLang="en-US" dirty="0"/>
              <a:t>～</a:t>
            </a:r>
            <a:r>
              <a:rPr lang="en-US" altLang="ja-JP" dirty="0"/>
              <a:t>H28</a:t>
            </a: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68E10FBF-7DB8-67F4-4615-3EC56E05E59C}"/>
              </a:ext>
            </a:extLst>
          </p:cNvPr>
          <p:cNvGrpSpPr/>
          <p:nvPr/>
        </p:nvGrpSpPr>
        <p:grpSpPr>
          <a:xfrm>
            <a:off x="281475" y="1112165"/>
            <a:ext cx="8523860" cy="2269158"/>
            <a:chOff x="662473" y="1791261"/>
            <a:chExt cx="11383347" cy="2230443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4B0A81F2-3AF8-2324-8CFB-A63244BF7EEA}"/>
                </a:ext>
              </a:extLst>
            </p:cNvPr>
            <p:cNvCxnSpPr>
              <a:cxnSpLocks/>
            </p:cNvCxnSpPr>
            <p:nvPr/>
          </p:nvCxnSpPr>
          <p:spPr>
            <a:xfrm>
              <a:off x="662473" y="3429000"/>
              <a:ext cx="11383347" cy="0"/>
            </a:xfrm>
            <a:prstGeom prst="straightConnector1">
              <a:avLst/>
            </a:prstGeom>
            <a:ln w="76200">
              <a:gradFill flip="none" rotWithShape="1">
                <a:gsLst>
                  <a:gs pos="48000">
                    <a:srgbClr val="7295D2"/>
                  </a:gs>
                  <a:gs pos="0">
                    <a:schemeClr val="accent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88EA0136-3043-801A-1840-588C04B5E9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6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64768D6-84CD-C924-03CB-898AF9D6A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513" y="3258681"/>
              <a:ext cx="353599" cy="347502"/>
            </a:xfrm>
            <a:prstGeom prst="rect">
              <a:avLst/>
            </a:prstGeom>
          </p:spPr>
        </p:pic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81D53BCF-655E-E683-39F3-94EADE639A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484" y="328152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9B2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E606E667-D09B-2864-3FF6-A67C0CE64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4583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C8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83A0BA8-1470-917B-BCA7-E7974385C596}"/>
                </a:ext>
              </a:extLst>
            </p:cNvPr>
            <p:cNvSpPr txBox="1"/>
            <p:nvPr/>
          </p:nvSpPr>
          <p:spPr>
            <a:xfrm>
              <a:off x="1393796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H29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7A30F11-99BD-9679-30A9-9C8454EACC86}"/>
                </a:ext>
              </a:extLst>
            </p:cNvPr>
            <p:cNvSpPr txBox="1"/>
            <p:nvPr/>
          </p:nvSpPr>
          <p:spPr>
            <a:xfrm>
              <a:off x="6933092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R3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56405A2-8AC6-AAE6-E953-19AD2A2E4DEE}"/>
                </a:ext>
              </a:extLst>
            </p:cNvPr>
            <p:cNvSpPr txBox="1"/>
            <p:nvPr/>
          </p:nvSpPr>
          <p:spPr>
            <a:xfrm>
              <a:off x="2802637" y="365237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H30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2250E12-CA02-1D98-CEC1-7A0111A23E27}"/>
                </a:ext>
              </a:extLst>
            </p:cNvPr>
            <p:cNvSpPr txBox="1"/>
            <p:nvPr/>
          </p:nvSpPr>
          <p:spPr>
            <a:xfrm>
              <a:off x="8314593" y="3629729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R4</a:t>
              </a: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2AEB64BB-9730-CD2F-C5F1-26DF89AA5E06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2207915" y="1983506"/>
              <a:ext cx="19167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7D66E4A5-DD7D-9301-6686-D9518FAD83A5}"/>
                </a:ext>
              </a:extLst>
            </p:cNvPr>
            <p:cNvSpPr txBox="1"/>
            <p:nvPr/>
          </p:nvSpPr>
          <p:spPr>
            <a:xfrm>
              <a:off x="1015433" y="1791261"/>
              <a:ext cx="135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就農前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31A96B37-00D7-D054-AA32-D239DA123611}"/>
                </a:ext>
              </a:extLst>
            </p:cNvPr>
            <p:cNvSpPr txBox="1"/>
            <p:nvPr/>
          </p:nvSpPr>
          <p:spPr>
            <a:xfrm>
              <a:off x="10728983" y="1835016"/>
              <a:ext cx="93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現在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313A889D-D98C-A67A-CEA0-A7FE2ED337C1}"/>
                </a:ext>
              </a:extLst>
            </p:cNvPr>
            <p:cNvSpPr txBox="1"/>
            <p:nvPr/>
          </p:nvSpPr>
          <p:spPr>
            <a:xfrm>
              <a:off x="3783734" y="1804122"/>
              <a:ext cx="2506837" cy="3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独立・自営就農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41906EAB-A619-0048-52D1-459BCF8E35B7}"/>
                </a:ext>
              </a:extLst>
            </p:cNvPr>
            <p:cNvSpPr txBox="1"/>
            <p:nvPr/>
          </p:nvSpPr>
          <p:spPr>
            <a:xfrm>
              <a:off x="2399585" y="1798839"/>
              <a:ext cx="1766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親元就農</a:t>
              </a:r>
            </a:p>
          </p:txBody>
        </p:sp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0674D9CC-4AC2-F0D2-5E0C-6AB16484B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5410" y="3290598"/>
              <a:ext cx="283738" cy="2768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6A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5D75AD35-5445-E0B0-C9D2-BC44ED76D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8658" y="328813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78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64392396-8526-F933-23C2-C1FBE96585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3557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4A480162-CACD-FDDB-879D-C73FD86758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27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49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6A68A96A-67EA-6325-7A22-D293928CE6FB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3592064" y="1985637"/>
              <a:ext cx="191670" cy="1269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FF60F53-38D4-DD01-4651-EEA93449B7F6}"/>
                </a:ext>
              </a:extLst>
            </p:cNvPr>
            <p:cNvSpPr txBox="1"/>
            <p:nvPr/>
          </p:nvSpPr>
          <p:spPr>
            <a:xfrm>
              <a:off x="9712311" y="362902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R5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9D70019A-306B-03D2-382D-9961849B9DDC}"/>
                </a:ext>
              </a:extLst>
            </p:cNvPr>
            <p:cNvSpPr txBox="1"/>
            <p:nvPr/>
          </p:nvSpPr>
          <p:spPr>
            <a:xfrm>
              <a:off x="5542638" y="363511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R2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51EAD03-1410-E70F-CDC7-774BBD9CF016}"/>
                </a:ext>
              </a:extLst>
            </p:cNvPr>
            <p:cNvSpPr txBox="1"/>
            <p:nvPr/>
          </p:nvSpPr>
          <p:spPr>
            <a:xfrm>
              <a:off x="4166118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R1</a:t>
              </a:r>
            </a:p>
          </p:txBody>
        </p: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63DD2DEA-7084-9232-419F-199645477FFA}"/>
                </a:ext>
              </a:extLst>
            </p:cNvPr>
            <p:cNvCxnSpPr>
              <a:cxnSpLocks/>
              <a:endCxn id="3" idx="1"/>
            </p:cNvCxnSpPr>
            <p:nvPr/>
          </p:nvCxnSpPr>
          <p:spPr>
            <a:xfrm flipV="1">
              <a:off x="828803" y="1975928"/>
              <a:ext cx="18663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3BEEC3ED-E6D2-8B51-54AB-350FA7345DB1}"/>
                </a:ext>
              </a:extLst>
            </p:cNvPr>
            <p:cNvCxnSpPr>
              <a:cxnSpLocks/>
              <a:stCxn id="3" idx="1"/>
              <a:endCxn id="3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F71AA9F5-9078-73B2-BEFB-31647F5B872F}"/>
                </a:ext>
              </a:extLst>
            </p:cNvPr>
            <p:cNvCxnSpPr>
              <a:cxnSpLocks/>
              <a:stCxn id="3" idx="1"/>
              <a:endCxn id="3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B0EE9C1B-F1DB-C3E6-DE8E-C8064558C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7312" y="1983505"/>
              <a:ext cx="191671" cy="1275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BA62CB4-DD2F-2E91-BAF2-95CE6AC1A930}"/>
              </a:ext>
            </a:extLst>
          </p:cNvPr>
          <p:cNvSpPr/>
          <p:nvPr/>
        </p:nvSpPr>
        <p:spPr>
          <a:xfrm>
            <a:off x="186267" y="990603"/>
            <a:ext cx="8779934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4533092-9E76-210D-6BE8-E03AAC013D37}"/>
              </a:ext>
            </a:extLst>
          </p:cNvPr>
          <p:cNvSpPr/>
          <p:nvPr/>
        </p:nvSpPr>
        <p:spPr>
          <a:xfrm>
            <a:off x="236727" y="3793388"/>
            <a:ext cx="8386598" cy="3191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〇～</a:t>
            </a:r>
            <a:r>
              <a:rPr lang="en-US" altLang="ja-JP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H28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特別養護老人ホームで勤務</a:t>
            </a:r>
            <a:endParaRPr lang="en-US" altLang="ja-JP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kumimoji="1"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H29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H30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親元就農</a:t>
            </a:r>
            <a:endParaRPr lang="en-US" altLang="ja-JP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</a:t>
            </a:r>
            <a:r>
              <a:rPr lang="en-US" altLang="ja-JP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H30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</a:t>
            </a:r>
            <a:r>
              <a:rPr lang="en-US" altLang="ja-JP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R5</a:t>
            </a:r>
            <a:r>
              <a:rPr lang="ja-JP" altLang="en-US" sz="32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独立・自営就農</a:t>
            </a:r>
            <a:endParaRPr lang="en-US" altLang="ja-JP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ja-JP" altLang="en-US" sz="32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80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矢印: 下 3">
            <a:extLst>
              <a:ext uri="{FF2B5EF4-FFF2-40B4-BE49-F238E27FC236}">
                <a16:creationId xmlns:a16="http://schemas.microsoft.com/office/drawing/2014/main" id="{4D38B72E-481B-D2A2-61B0-FDF2EE357134}"/>
              </a:ext>
            </a:extLst>
          </p:cNvPr>
          <p:cNvSpPr/>
          <p:nvPr/>
        </p:nvSpPr>
        <p:spPr>
          <a:xfrm>
            <a:off x="4107888" y="1826579"/>
            <a:ext cx="354564" cy="3638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C2315DB-C11B-CA3D-E355-B7B772B20850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 </a:t>
            </a:r>
            <a:r>
              <a:rPr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就農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までの経緯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C764AC-A311-8A1A-7818-2FC8C8F584B4}"/>
              </a:ext>
            </a:extLst>
          </p:cNvPr>
          <p:cNvSpPr txBox="1"/>
          <p:nvPr/>
        </p:nvSpPr>
        <p:spPr>
          <a:xfrm>
            <a:off x="163501" y="983753"/>
            <a:ext cx="8597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①大学を卒業後特別養護老人ホームに就職（</a:t>
            </a:r>
            <a:r>
              <a:rPr kumimoji="1" lang="en-US" altLang="ja-JP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kumimoji="1" lang="ja-JP" altLang="en-US" sz="28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年間）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5F0B11-B6B5-A50E-9D91-AF87BDBD4FE8}"/>
              </a:ext>
            </a:extLst>
          </p:cNvPr>
          <p:cNvSpPr txBox="1"/>
          <p:nvPr/>
        </p:nvSpPr>
        <p:spPr>
          <a:xfrm>
            <a:off x="121167" y="2412614"/>
            <a:ext cx="8597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②退職して</a:t>
            </a: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自分を改めて見つめなおす・・・</a:t>
            </a:r>
            <a:endParaRPr kumimoji="1"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F25E20E2-D666-9ADB-8992-A360DB0D0ADF}"/>
              </a:ext>
            </a:extLst>
          </p:cNvPr>
          <p:cNvSpPr/>
          <p:nvPr/>
        </p:nvSpPr>
        <p:spPr>
          <a:xfrm>
            <a:off x="4107886" y="3429000"/>
            <a:ext cx="354564" cy="3638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8CF613-6715-0F63-8D85-059E33B8A086}"/>
              </a:ext>
            </a:extLst>
          </p:cNvPr>
          <p:cNvSpPr txBox="1"/>
          <p:nvPr/>
        </p:nvSpPr>
        <p:spPr>
          <a:xfrm>
            <a:off x="121167" y="4023403"/>
            <a:ext cx="8597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③自分次第でどうにでもなる農業をしたい！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3A3C94B4-0952-4BDA-73F0-72E1620A2115}"/>
              </a:ext>
            </a:extLst>
          </p:cNvPr>
          <p:cNvSpPr/>
          <p:nvPr/>
        </p:nvSpPr>
        <p:spPr>
          <a:xfrm>
            <a:off x="4107886" y="4897683"/>
            <a:ext cx="354564" cy="3638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5022160-B019-0209-A6F2-465E1A6B379F}"/>
              </a:ext>
            </a:extLst>
          </p:cNvPr>
          <p:cNvSpPr txBox="1"/>
          <p:nvPr/>
        </p:nvSpPr>
        <p:spPr>
          <a:xfrm>
            <a:off x="163502" y="5612637"/>
            <a:ext cx="85978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④自分で農業を始めることを決意！</a:t>
            </a:r>
            <a:endParaRPr kumimoji="1" lang="en-US" altLang="ja-JP" sz="28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13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3B5E103-0304-B432-1ED6-42294D818C74}"/>
              </a:ext>
            </a:extLst>
          </p:cNvPr>
          <p:cNvSpPr/>
          <p:nvPr/>
        </p:nvSpPr>
        <p:spPr>
          <a:xfrm>
            <a:off x="115427" y="884113"/>
            <a:ext cx="10002239" cy="617708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〇親元就農したが期待と不安・・・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〇農業は楽しい・・・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〇しかし、作業員になってしまい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経営も栽培も全体像がつかめない・・・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〇新規作物の栽培を通して経営と栽培を学びたい・・・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〇親に相談し農業次世代人材投資資金を受給しながら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自分でブドウ栽培をすることを決意！</a:t>
            </a:r>
          </a:p>
          <a:p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４ 親元就農（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H29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年～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年）</a:t>
            </a:r>
          </a:p>
        </p:txBody>
      </p:sp>
    </p:spTree>
    <p:extLst>
      <p:ext uri="{BB962C8B-B14F-4D97-AF65-F5344CB8AC3E}">
        <p14:creationId xmlns:p14="http://schemas.microsoft.com/office/powerpoint/2010/main" val="100252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3B5E103-0304-B432-1ED6-42294D818C74}"/>
              </a:ext>
            </a:extLst>
          </p:cNvPr>
          <p:cNvSpPr/>
          <p:nvPr/>
        </p:nvSpPr>
        <p:spPr>
          <a:xfrm>
            <a:off x="214100" y="4145830"/>
            <a:ext cx="8884640" cy="195116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〇シャインマスカット苗の購入（</a:t>
            </a:r>
            <a:r>
              <a:rPr lang="en-US" altLang="ja-JP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H30.12</a:t>
            </a:r>
            <a:r>
              <a:rPr lang="ja-JP" altLang="en-US" sz="2800" u="sng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月）</a:t>
            </a:r>
            <a:endParaRPr lang="en-US" altLang="ja-JP" sz="2800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〇栽培技術・施設がない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〇栽培技術を学び、施設を準備するために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修行を行いながら独立・自営就農！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５ 独立・自営就農（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H30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月～）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AB34C66-FF96-1BCF-1CE3-469A9AF6B56F}"/>
              </a:ext>
            </a:extLst>
          </p:cNvPr>
          <p:cNvSpPr txBox="1"/>
          <p:nvPr/>
        </p:nvSpPr>
        <p:spPr>
          <a:xfrm>
            <a:off x="-284461" y="2895100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ja-JP" altLang="en-US" dirty="0"/>
              <a:t>～</a:t>
            </a:r>
            <a:r>
              <a:rPr lang="en-US" altLang="ja-JP" dirty="0"/>
              <a:t>H28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E420240-E793-4C13-2F89-1AE8A3828F6E}"/>
              </a:ext>
            </a:extLst>
          </p:cNvPr>
          <p:cNvGrpSpPr/>
          <p:nvPr/>
        </p:nvGrpSpPr>
        <p:grpSpPr>
          <a:xfrm>
            <a:off x="281475" y="1002095"/>
            <a:ext cx="8523860" cy="2269158"/>
            <a:chOff x="662473" y="1791261"/>
            <a:chExt cx="11383347" cy="2230443"/>
          </a:xfrm>
        </p:grpSpPr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AF347E4C-A2D8-5A5B-1AAB-04F39FCB317D}"/>
                </a:ext>
              </a:extLst>
            </p:cNvPr>
            <p:cNvCxnSpPr>
              <a:cxnSpLocks/>
            </p:cNvCxnSpPr>
            <p:nvPr/>
          </p:nvCxnSpPr>
          <p:spPr>
            <a:xfrm>
              <a:off x="662473" y="3429000"/>
              <a:ext cx="11383347" cy="0"/>
            </a:xfrm>
            <a:prstGeom prst="straightConnector1">
              <a:avLst/>
            </a:prstGeom>
            <a:ln w="76200">
              <a:gradFill flip="none" rotWithShape="1">
                <a:gsLst>
                  <a:gs pos="48000">
                    <a:srgbClr val="7295D2"/>
                  </a:gs>
                  <a:gs pos="0">
                    <a:schemeClr val="accent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527366B9-ECAC-D6D5-CAE7-F3B23307C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6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B37F55C0-E07E-646D-8134-DD8D83ABB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513" y="3258681"/>
              <a:ext cx="353599" cy="347502"/>
            </a:xfrm>
            <a:prstGeom prst="rect">
              <a:avLst/>
            </a:prstGeom>
          </p:spPr>
        </p:pic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F6BF5C56-1F12-1F68-5D27-7CF6B59E0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484" y="328152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9B2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7095F865-FD39-E7FC-548B-80F5CDDF9E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4583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C8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D75390D4-F552-30F3-1577-9526933FA4F0}"/>
                </a:ext>
              </a:extLst>
            </p:cNvPr>
            <p:cNvSpPr txBox="1"/>
            <p:nvPr/>
          </p:nvSpPr>
          <p:spPr>
            <a:xfrm>
              <a:off x="1393796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H29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ADE0FDD5-6B04-23AA-4C3E-3F2F092480AF}"/>
                </a:ext>
              </a:extLst>
            </p:cNvPr>
            <p:cNvSpPr txBox="1"/>
            <p:nvPr/>
          </p:nvSpPr>
          <p:spPr>
            <a:xfrm>
              <a:off x="6933092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R3</a:t>
              </a:r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DC3BB02E-9042-CF6D-AD71-39D7F4B746BD}"/>
                </a:ext>
              </a:extLst>
            </p:cNvPr>
            <p:cNvSpPr txBox="1"/>
            <p:nvPr/>
          </p:nvSpPr>
          <p:spPr>
            <a:xfrm>
              <a:off x="2802637" y="365237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H30</a:t>
              </a:r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6924CF1D-EB7D-FA62-A360-4BEAD5410909}"/>
                </a:ext>
              </a:extLst>
            </p:cNvPr>
            <p:cNvSpPr txBox="1"/>
            <p:nvPr/>
          </p:nvSpPr>
          <p:spPr>
            <a:xfrm>
              <a:off x="8314593" y="3629729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R4</a:t>
              </a:r>
            </a:p>
          </p:txBody>
        </p:sp>
        <p:cxnSp>
          <p:nvCxnSpPr>
            <p:cNvPr id="44" name="直線コネクタ 43">
              <a:extLst>
                <a:ext uri="{FF2B5EF4-FFF2-40B4-BE49-F238E27FC236}">
                  <a16:creationId xmlns:a16="http://schemas.microsoft.com/office/drawing/2014/main" id="{918DDCDB-222F-B802-461D-18A63A05A8B0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 flipV="1">
              <a:off x="2207915" y="1983506"/>
              <a:ext cx="19167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CBF8D6B-993C-AFB1-2045-0C71FCA9A4FA}"/>
                </a:ext>
              </a:extLst>
            </p:cNvPr>
            <p:cNvSpPr txBox="1"/>
            <p:nvPr/>
          </p:nvSpPr>
          <p:spPr>
            <a:xfrm>
              <a:off x="1015433" y="1791261"/>
              <a:ext cx="135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就農前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9B33DE0D-DBA7-56CA-2D51-1D2D84FDB1D6}"/>
                </a:ext>
              </a:extLst>
            </p:cNvPr>
            <p:cNvSpPr txBox="1"/>
            <p:nvPr/>
          </p:nvSpPr>
          <p:spPr>
            <a:xfrm>
              <a:off x="10728983" y="1835016"/>
              <a:ext cx="93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現在</a:t>
              </a: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31DB3267-3DDB-2FEF-8CEB-79A4778DFBAC}"/>
                </a:ext>
              </a:extLst>
            </p:cNvPr>
            <p:cNvSpPr txBox="1"/>
            <p:nvPr/>
          </p:nvSpPr>
          <p:spPr>
            <a:xfrm>
              <a:off x="3783734" y="1804122"/>
              <a:ext cx="2506837" cy="3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独立・自営就農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B59D1B9C-BF15-EDDD-9E25-63D63895EB57}"/>
                </a:ext>
              </a:extLst>
            </p:cNvPr>
            <p:cNvSpPr txBox="1"/>
            <p:nvPr/>
          </p:nvSpPr>
          <p:spPr>
            <a:xfrm>
              <a:off x="2399585" y="1798839"/>
              <a:ext cx="1766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親元就農</a:t>
              </a:r>
            </a:p>
          </p:txBody>
        </p:sp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379BFC7E-76A5-FE5B-DC01-72FCB2D432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5410" y="3290598"/>
              <a:ext cx="283738" cy="2768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6A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34583FDF-AE26-0E5A-A3B5-CA962B6EF5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8658" y="328813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78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3F14B5C7-9E09-7D45-1868-099F4B918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3557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0E2D397A-5160-0DBE-09BF-06369F80CF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27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49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5BAE60D6-18BA-78A9-049A-585EA4BE731F}"/>
                </a:ext>
              </a:extLst>
            </p:cNvPr>
            <p:cNvCxnSpPr>
              <a:cxnSpLocks/>
              <a:endCxn id="47" idx="1"/>
            </p:cNvCxnSpPr>
            <p:nvPr/>
          </p:nvCxnSpPr>
          <p:spPr>
            <a:xfrm flipV="1">
              <a:off x="3592064" y="1985637"/>
              <a:ext cx="191670" cy="1269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4FC0DA17-6F59-FD91-CE3F-7A74058BE662}"/>
                </a:ext>
              </a:extLst>
            </p:cNvPr>
            <p:cNvSpPr txBox="1"/>
            <p:nvPr/>
          </p:nvSpPr>
          <p:spPr>
            <a:xfrm>
              <a:off x="9712311" y="362902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R5</a:t>
              </a: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8C11A6C-3F09-D047-6CD7-657FF16A7FAA}"/>
                </a:ext>
              </a:extLst>
            </p:cNvPr>
            <p:cNvSpPr txBox="1"/>
            <p:nvPr/>
          </p:nvSpPr>
          <p:spPr>
            <a:xfrm>
              <a:off x="5542638" y="363511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R2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A0F496D2-91D1-3489-98EF-5052CA1E675C}"/>
                </a:ext>
              </a:extLst>
            </p:cNvPr>
            <p:cNvSpPr txBox="1"/>
            <p:nvPr/>
          </p:nvSpPr>
          <p:spPr>
            <a:xfrm>
              <a:off x="4166118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R1</a:t>
              </a:r>
            </a:p>
          </p:txBody>
        </p: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944CF754-36C7-8A0F-88CC-3B2AFEDC8ABE}"/>
                </a:ext>
              </a:extLst>
            </p:cNvPr>
            <p:cNvCxnSpPr>
              <a:cxnSpLocks/>
              <a:endCxn id="45" idx="1"/>
            </p:cNvCxnSpPr>
            <p:nvPr/>
          </p:nvCxnSpPr>
          <p:spPr>
            <a:xfrm flipV="1">
              <a:off x="828803" y="1975928"/>
              <a:ext cx="18663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F8789339-1CA5-E480-F5D4-3CA7D411DAB2}"/>
                </a:ext>
              </a:extLst>
            </p:cNvPr>
            <p:cNvCxnSpPr>
              <a:cxnSpLocks/>
              <a:stCxn id="45" idx="1"/>
              <a:endCxn id="45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D43F316-990B-AB34-B6E2-ACE9BFE43B63}"/>
                </a:ext>
              </a:extLst>
            </p:cNvPr>
            <p:cNvCxnSpPr>
              <a:cxnSpLocks/>
              <a:stCxn id="45" idx="1"/>
              <a:endCxn id="45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89456A4D-9B54-38E5-F3D2-6949EECDEF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7312" y="1983505"/>
              <a:ext cx="191671" cy="1275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4DC397AF-6559-3AED-FA99-788B7391A342}"/>
              </a:ext>
            </a:extLst>
          </p:cNvPr>
          <p:cNvSpPr/>
          <p:nvPr/>
        </p:nvSpPr>
        <p:spPr>
          <a:xfrm>
            <a:off x="186267" y="880533"/>
            <a:ext cx="8779934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9D4927E3-A09B-52AF-1DA3-990364BFD652}"/>
              </a:ext>
            </a:extLst>
          </p:cNvPr>
          <p:cNvSpPr/>
          <p:nvPr/>
        </p:nvSpPr>
        <p:spPr>
          <a:xfrm>
            <a:off x="5918742" y="5569050"/>
            <a:ext cx="3146330" cy="1159421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修行！</a:t>
            </a:r>
          </a:p>
        </p:txBody>
      </p:sp>
    </p:spTree>
    <p:extLst>
      <p:ext uri="{BB962C8B-B14F-4D97-AF65-F5344CB8AC3E}">
        <p14:creationId xmlns:p14="http://schemas.microsoft.com/office/powerpoint/2010/main" val="24089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50131D4-413C-3208-EAA9-63E5C44373D6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 社方園で修行（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H31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年４月～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R2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年９月）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BC24583-EABE-BEFA-1E03-9974D6F949A1}"/>
              </a:ext>
            </a:extLst>
          </p:cNvPr>
          <p:cNvGrpSpPr/>
          <p:nvPr/>
        </p:nvGrpSpPr>
        <p:grpSpPr>
          <a:xfrm>
            <a:off x="255902" y="3617833"/>
            <a:ext cx="8710299" cy="2950487"/>
            <a:chOff x="-573832" y="2267337"/>
            <a:chExt cx="10403632" cy="3610949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F4B8AD50-2642-D082-E033-32FFAFE99E43}"/>
                </a:ext>
              </a:extLst>
            </p:cNvPr>
            <p:cNvSpPr/>
            <p:nvPr/>
          </p:nvSpPr>
          <p:spPr>
            <a:xfrm>
              <a:off x="-573832" y="2267337"/>
              <a:ext cx="3013788" cy="3610947"/>
            </a:xfrm>
            <a:prstGeom prst="rect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〇ぶどう栽培</a:t>
              </a:r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〇ハウスのつくり方</a:t>
              </a:r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sz="16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〇ブドウ棚のつくり方</a:t>
              </a:r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96C47E6-95C1-3644-9AE2-1797EC56DFB0}"/>
                </a:ext>
              </a:extLst>
            </p:cNvPr>
            <p:cNvSpPr/>
            <p:nvPr/>
          </p:nvSpPr>
          <p:spPr>
            <a:xfrm>
              <a:off x="3065106" y="2267339"/>
              <a:ext cx="3013788" cy="3610947"/>
            </a:xfrm>
            <a:prstGeom prst="rect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〇値段のつけ方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〇販売先との駆け引き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〇直売所のつくり方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〇パッケージング</a:t>
              </a: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24451FD-3DD6-30BF-9E6D-F0F7D945EF0C}"/>
                </a:ext>
              </a:extLst>
            </p:cNvPr>
            <p:cNvSpPr/>
            <p:nvPr/>
          </p:nvSpPr>
          <p:spPr>
            <a:xfrm>
              <a:off x="6816012" y="2267337"/>
              <a:ext cx="3013788" cy="3610947"/>
            </a:xfrm>
            <a:prstGeom prst="rect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〇農業への取り組み方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r>
                <a:rPr lang="ja-JP" altLang="en-US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〇地域との関わり</a:t>
              </a:r>
              <a:endParaRPr lang="en-US" altLang="ja-JP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ctr"/>
              <a:endParaRPr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F24B8816-536D-F837-4440-279282C5DAE9}"/>
                </a:ext>
              </a:extLst>
            </p:cNvPr>
            <p:cNvCxnSpPr>
              <a:cxnSpLocks/>
            </p:cNvCxnSpPr>
            <p:nvPr/>
          </p:nvCxnSpPr>
          <p:spPr>
            <a:xfrm>
              <a:off x="-573832" y="2926701"/>
              <a:ext cx="3013788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02DFB7F5-F52C-1A09-12A8-228FFDBF10E4}"/>
                </a:ext>
              </a:extLst>
            </p:cNvPr>
            <p:cNvCxnSpPr>
              <a:cxnSpLocks/>
            </p:cNvCxnSpPr>
            <p:nvPr/>
          </p:nvCxnSpPr>
          <p:spPr>
            <a:xfrm>
              <a:off x="3065106" y="2932922"/>
              <a:ext cx="3013788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1CEC5A5A-3729-6FED-ED3F-A9068BD5DD04}"/>
                </a:ext>
              </a:extLst>
            </p:cNvPr>
            <p:cNvCxnSpPr>
              <a:cxnSpLocks/>
            </p:cNvCxnSpPr>
            <p:nvPr/>
          </p:nvCxnSpPr>
          <p:spPr>
            <a:xfrm>
              <a:off x="6816012" y="2926701"/>
              <a:ext cx="3013788" cy="0"/>
            </a:xfrm>
            <a:prstGeom prst="line">
              <a:avLst/>
            </a:prstGeom>
            <a:ln w="762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D13B330-E98D-DF2E-31C1-145E0F0AF44F}"/>
                </a:ext>
              </a:extLst>
            </p:cNvPr>
            <p:cNvSpPr txBox="1"/>
            <p:nvPr/>
          </p:nvSpPr>
          <p:spPr>
            <a:xfrm>
              <a:off x="27992" y="2346644"/>
              <a:ext cx="16981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栽培技術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01F3EBE-E601-331C-D4C8-A51E9C054FE6}"/>
                </a:ext>
              </a:extLst>
            </p:cNvPr>
            <p:cNvSpPr txBox="1"/>
            <p:nvPr/>
          </p:nvSpPr>
          <p:spPr>
            <a:xfrm>
              <a:off x="7654212" y="2346644"/>
              <a:ext cx="13638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考え方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4E79133-0AAC-9E9C-A42B-CA8BAC4DD300}"/>
                </a:ext>
              </a:extLst>
            </p:cNvPr>
            <p:cNvSpPr txBox="1"/>
            <p:nvPr/>
          </p:nvSpPr>
          <p:spPr>
            <a:xfrm>
              <a:off x="3710472" y="2346644"/>
              <a:ext cx="172305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販売方法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7F76DD-4349-451F-17E9-CDDFD7EBCDA8}"/>
              </a:ext>
            </a:extLst>
          </p:cNvPr>
          <p:cNvSpPr txBox="1"/>
          <p:nvPr/>
        </p:nvSpPr>
        <p:spPr>
          <a:xfrm>
            <a:off x="-284461" y="2725762"/>
            <a:ext cx="162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ctr"/>
          </a:lstStyle>
          <a:p>
            <a:r>
              <a:rPr lang="ja-JP" altLang="en-US" dirty="0"/>
              <a:t>～</a:t>
            </a:r>
            <a:r>
              <a:rPr lang="en-US" altLang="ja-JP" dirty="0"/>
              <a:t>H28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57A7961-430E-7A31-F4A7-397D5280406A}"/>
              </a:ext>
            </a:extLst>
          </p:cNvPr>
          <p:cNvGrpSpPr/>
          <p:nvPr/>
        </p:nvGrpSpPr>
        <p:grpSpPr>
          <a:xfrm>
            <a:off x="281475" y="832757"/>
            <a:ext cx="8523860" cy="2269158"/>
            <a:chOff x="662473" y="1791261"/>
            <a:chExt cx="11383347" cy="2230443"/>
          </a:xfrm>
        </p:grpSpPr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9E8B5B60-8F97-D9AE-D378-8A36307339E8}"/>
                </a:ext>
              </a:extLst>
            </p:cNvPr>
            <p:cNvCxnSpPr>
              <a:cxnSpLocks/>
            </p:cNvCxnSpPr>
            <p:nvPr/>
          </p:nvCxnSpPr>
          <p:spPr>
            <a:xfrm>
              <a:off x="662473" y="3429000"/>
              <a:ext cx="11383347" cy="0"/>
            </a:xfrm>
            <a:prstGeom prst="straightConnector1">
              <a:avLst/>
            </a:prstGeom>
            <a:ln w="76200">
              <a:gradFill flip="none" rotWithShape="1">
                <a:gsLst>
                  <a:gs pos="48000">
                    <a:srgbClr val="7295D2"/>
                  </a:gs>
                  <a:gs pos="0">
                    <a:schemeClr val="accent1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4DB607DF-1366-3D6F-E868-C922CA658D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6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tx1"/>
                </a:solidFill>
              </a:endParaRPr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663C7FA3-B893-9598-D224-09B5F9E7A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60513" y="3258681"/>
              <a:ext cx="353599" cy="347502"/>
            </a:xfrm>
            <a:prstGeom prst="rect">
              <a:avLst/>
            </a:prstGeom>
          </p:spPr>
        </p:pic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615FCA7F-32BE-5C29-FEB8-0155B4C7C9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49484" y="328152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9B2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3DDB878E-5370-1499-8F20-E540C4AA3B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4583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C84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C3754BF-4D99-39EC-7C42-A287261DBC70}"/>
                </a:ext>
              </a:extLst>
            </p:cNvPr>
            <p:cNvSpPr txBox="1"/>
            <p:nvPr/>
          </p:nvSpPr>
          <p:spPr>
            <a:xfrm>
              <a:off x="1393796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H29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9A62025D-0BDE-3DB5-4A96-897E775D766B}"/>
                </a:ext>
              </a:extLst>
            </p:cNvPr>
            <p:cNvSpPr txBox="1"/>
            <p:nvPr/>
          </p:nvSpPr>
          <p:spPr>
            <a:xfrm>
              <a:off x="6933092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R3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E57DF876-FCF8-A21C-5727-16D4945DD2EE}"/>
                </a:ext>
              </a:extLst>
            </p:cNvPr>
            <p:cNvSpPr txBox="1"/>
            <p:nvPr/>
          </p:nvSpPr>
          <p:spPr>
            <a:xfrm>
              <a:off x="2802637" y="365237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H30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EC694C4-2BBC-A297-87B8-7D06AC210321}"/>
                </a:ext>
              </a:extLst>
            </p:cNvPr>
            <p:cNvSpPr txBox="1"/>
            <p:nvPr/>
          </p:nvSpPr>
          <p:spPr>
            <a:xfrm>
              <a:off x="8314593" y="3629729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R4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03D097B-734B-AE13-C072-128778B191D8}"/>
                </a:ext>
              </a:extLst>
            </p:cNvPr>
            <p:cNvCxnSpPr>
              <a:cxnSpLocks/>
              <a:endCxn id="30" idx="1"/>
            </p:cNvCxnSpPr>
            <p:nvPr/>
          </p:nvCxnSpPr>
          <p:spPr>
            <a:xfrm flipV="1">
              <a:off x="2207915" y="1983506"/>
              <a:ext cx="19167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32D30F0F-7FEE-9C7F-F497-62A944B8ECBF}"/>
                </a:ext>
              </a:extLst>
            </p:cNvPr>
            <p:cNvSpPr txBox="1"/>
            <p:nvPr/>
          </p:nvSpPr>
          <p:spPr>
            <a:xfrm>
              <a:off x="1015433" y="1791261"/>
              <a:ext cx="13504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就農前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5CA4FF07-B549-47FA-4F20-C6E5F496F938}"/>
                </a:ext>
              </a:extLst>
            </p:cNvPr>
            <p:cNvSpPr txBox="1"/>
            <p:nvPr/>
          </p:nvSpPr>
          <p:spPr>
            <a:xfrm>
              <a:off x="10728983" y="1835016"/>
              <a:ext cx="9330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現在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30C99A6-6FAC-9AB4-362A-7C0EE872516F}"/>
                </a:ext>
              </a:extLst>
            </p:cNvPr>
            <p:cNvSpPr txBox="1"/>
            <p:nvPr/>
          </p:nvSpPr>
          <p:spPr>
            <a:xfrm>
              <a:off x="3783734" y="1804122"/>
              <a:ext cx="2506837" cy="36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独立・自営就農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D93EF9B-DB43-FFE4-A60C-F0A06E5526E4}"/>
                </a:ext>
              </a:extLst>
            </p:cNvPr>
            <p:cNvSpPr txBox="1"/>
            <p:nvPr/>
          </p:nvSpPr>
          <p:spPr>
            <a:xfrm>
              <a:off x="2399585" y="1798839"/>
              <a:ext cx="1766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b="1" i="1" u="sng" dirty="0"/>
                <a:t>親元就農</a:t>
              </a: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78FBBD17-5D97-790D-8856-ADDA29C8C7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5410" y="3290598"/>
              <a:ext cx="283738" cy="2768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6A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46ADAC6C-65E8-86A2-4F76-8A996AC31A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8658" y="3288131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78D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5844B685-9E71-ADB1-EB82-F82FE8398C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63557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ABC0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1E2D9539-5FEF-9C0B-952C-3D713CD8DD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2732" y="3281522"/>
              <a:ext cx="302342" cy="29495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496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1A04AC9B-61C2-E9D9-2286-DB9662F82CDD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3592064" y="1985637"/>
              <a:ext cx="191670" cy="1269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13B10A4D-076D-B73D-4830-23A05A716DC1}"/>
                </a:ext>
              </a:extLst>
            </p:cNvPr>
            <p:cNvSpPr txBox="1"/>
            <p:nvPr/>
          </p:nvSpPr>
          <p:spPr>
            <a:xfrm>
              <a:off x="9712311" y="362902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R5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230982D-0AF7-9216-3C17-B38BC6C446BE}"/>
                </a:ext>
              </a:extLst>
            </p:cNvPr>
            <p:cNvSpPr txBox="1"/>
            <p:nvPr/>
          </p:nvSpPr>
          <p:spPr>
            <a:xfrm>
              <a:off x="5542638" y="3635112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R2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B276864D-F07B-5756-08A2-6AACB0E65A87}"/>
                </a:ext>
              </a:extLst>
            </p:cNvPr>
            <p:cNvSpPr txBox="1"/>
            <p:nvPr/>
          </p:nvSpPr>
          <p:spPr>
            <a:xfrm>
              <a:off x="4166118" y="3649303"/>
              <a:ext cx="1622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algn="ctr"/>
            </a:lstStyle>
            <a:p>
              <a:r>
                <a:rPr lang="en-US" altLang="ja-JP" dirty="0"/>
                <a:t>R1</a:t>
              </a:r>
            </a:p>
          </p:txBody>
        </p:sp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301328CF-DD79-4DBD-79E1-23E08CF2200B}"/>
                </a:ext>
              </a:extLst>
            </p:cNvPr>
            <p:cNvCxnSpPr>
              <a:cxnSpLocks/>
              <a:endCxn id="27" idx="1"/>
            </p:cNvCxnSpPr>
            <p:nvPr/>
          </p:nvCxnSpPr>
          <p:spPr>
            <a:xfrm flipV="1">
              <a:off x="828803" y="1975928"/>
              <a:ext cx="186630" cy="1275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EED9165B-68BD-1CA7-98F6-078A47F1CA38}"/>
                </a:ext>
              </a:extLst>
            </p:cNvPr>
            <p:cNvCxnSpPr>
              <a:cxnSpLocks/>
              <a:stCxn id="27" idx="1"/>
              <a:endCxn id="27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668B1EA5-6B19-DC3E-C0E6-07FBEF10D50A}"/>
                </a:ext>
              </a:extLst>
            </p:cNvPr>
            <p:cNvCxnSpPr>
              <a:cxnSpLocks/>
              <a:stCxn id="27" idx="1"/>
              <a:endCxn id="27" idx="1"/>
            </p:cNvCxnSpPr>
            <p:nvPr/>
          </p:nvCxnSpPr>
          <p:spPr>
            <a:xfrm>
              <a:off x="1015433" y="1975928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2F7C3414-D772-D674-1F6C-56C6A98B5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37312" y="1983505"/>
              <a:ext cx="191671" cy="1275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829D695F-985C-D5B7-F8E9-0669827C7719}"/>
              </a:ext>
            </a:extLst>
          </p:cNvPr>
          <p:cNvSpPr/>
          <p:nvPr/>
        </p:nvSpPr>
        <p:spPr>
          <a:xfrm>
            <a:off x="186267" y="711195"/>
            <a:ext cx="8779934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6D347EFC-4F69-7125-14D0-62544E6B4D23}"/>
              </a:ext>
            </a:extLst>
          </p:cNvPr>
          <p:cNvCxnSpPr>
            <a:cxnSpLocks/>
          </p:cNvCxnSpPr>
          <p:nvPr/>
        </p:nvCxnSpPr>
        <p:spPr>
          <a:xfrm>
            <a:off x="3342363" y="2128389"/>
            <a:ext cx="1419826" cy="27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3295BF0-4CCC-8F29-1A57-8F0609E7B54B}"/>
              </a:ext>
            </a:extLst>
          </p:cNvPr>
          <p:cNvSpPr txBox="1"/>
          <p:nvPr/>
        </p:nvSpPr>
        <p:spPr>
          <a:xfrm>
            <a:off x="3356263" y="1623288"/>
            <a:ext cx="137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社方園修行</a:t>
            </a:r>
          </a:p>
        </p:txBody>
      </p:sp>
    </p:spTree>
    <p:extLst>
      <p:ext uri="{BB962C8B-B14F-4D97-AF65-F5344CB8AC3E}">
        <p14:creationId xmlns:p14="http://schemas.microsoft.com/office/powerpoint/2010/main" val="35365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9B2505AE-DB06-725E-88F9-8F9A85513C4E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 社方園で修行（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H31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年４月～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R2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年９月）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7" b="13455"/>
          <a:stretch/>
        </p:blipFill>
        <p:spPr>
          <a:xfrm>
            <a:off x="183585" y="1188719"/>
            <a:ext cx="4269546" cy="51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2" b="13697"/>
          <a:stretch/>
        </p:blipFill>
        <p:spPr>
          <a:xfrm>
            <a:off x="4971715" y="1188719"/>
            <a:ext cx="3855697" cy="514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44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9B2505AE-DB06-725E-88F9-8F9A85513C4E}"/>
              </a:ext>
            </a:extLst>
          </p:cNvPr>
          <p:cNvSpPr txBox="1">
            <a:spLocks/>
          </p:cNvSpPr>
          <p:nvPr/>
        </p:nvSpPr>
        <p:spPr>
          <a:xfrm>
            <a:off x="-19946" y="-16362"/>
            <a:ext cx="9183892" cy="70185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６ 社方園で修行（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H31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年４月～</a:t>
            </a:r>
            <a:r>
              <a:rPr lang="en-US" altLang="ja-JP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R2</a:t>
            </a:r>
            <a:r>
              <a:rPr lang="ja-JP" altLang="en-US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年９月）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2" b="13697"/>
          <a:stretch/>
        </p:blipFill>
        <p:spPr>
          <a:xfrm>
            <a:off x="499468" y="1197032"/>
            <a:ext cx="3855697" cy="500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2" b="13333"/>
          <a:stretch/>
        </p:blipFill>
        <p:spPr>
          <a:xfrm>
            <a:off x="4888588" y="1197032"/>
            <a:ext cx="3831464" cy="5005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正方形/長方形 4"/>
          <p:cNvSpPr/>
          <p:nvPr/>
        </p:nvSpPr>
        <p:spPr>
          <a:xfrm>
            <a:off x="1097280" y="5870448"/>
            <a:ext cx="6940296" cy="5577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修行中に任された樹で初めて作ったぶどう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2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2252</TotalTime>
  <Words>608</Words>
  <Application>Microsoft Office PowerPoint</Application>
  <PresentationFormat>画面に合わせる (4:3)</PresentationFormat>
  <Paragraphs>174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9" baseType="lpstr">
      <vt:lpstr>MS UI Gothic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新規就農して感じたこと ～親元就農の覚悟～ </vt:lpstr>
      <vt:lpstr>１ 自己紹介</vt:lpstr>
      <vt:lpstr>２ 就農年表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新規就農して</dc:title>
  <dc:creator>古川 啓太</dc:creator>
  <cp:lastModifiedBy>前田 智康</cp:lastModifiedBy>
  <cp:revision>34</cp:revision>
  <dcterms:created xsi:type="dcterms:W3CDTF">2023-07-23T16:11:10Z</dcterms:created>
  <dcterms:modified xsi:type="dcterms:W3CDTF">2023-10-03T05:36:30Z</dcterms:modified>
</cp:coreProperties>
</file>