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6" r:id="rId3"/>
    <p:sldId id="280" r:id="rId4"/>
    <p:sldId id="281" r:id="rId5"/>
    <p:sldId id="279" r:id="rId6"/>
    <p:sldId id="261" r:id="rId7"/>
    <p:sldId id="263" r:id="rId8"/>
    <p:sldId id="282" r:id="rId9"/>
    <p:sldId id="284" r:id="rId10"/>
    <p:sldId id="274" r:id="rId11"/>
    <p:sldId id="276" r:id="rId12"/>
    <p:sldId id="273" r:id="rId13"/>
    <p:sldId id="266" r:id="rId14"/>
    <p:sldId id="271" r:id="rId15"/>
    <p:sldId id="283" r:id="rId1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62"/>
    <a:srgbClr val="E7B7C2"/>
    <a:srgbClr val="EBC3CD"/>
    <a:srgbClr val="FF5050"/>
    <a:srgbClr val="D9D9D9"/>
    <a:srgbClr val="FF8989"/>
    <a:srgbClr val="BA5662"/>
    <a:srgbClr val="D20055"/>
    <a:srgbClr val="CE929C"/>
    <a:srgbClr val="F3D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6" autoAdjust="0"/>
    <p:restoredTop sz="80073" autoAdjust="0"/>
  </p:normalViewPr>
  <p:slideViewPr>
    <p:cSldViewPr snapToGrid="0" showGuides="1">
      <p:cViewPr varScale="1">
        <p:scale>
          <a:sx n="86" d="100"/>
          <a:sy n="86" d="100"/>
        </p:scale>
        <p:origin x="7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0.902"/>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1425 0 0,'-31'0'140,"0"0"-124,0 0 0,-31 0-16,0 0 15,-31 0 16,31 0-15,-31 0 15,62 0-31,0 0 16,0 0 0,0 0 15,0 0 31,0 0 16,0 0-62,-31 0-16,31 0 16,0 0-1,1 0 1,-63 0 15,62 0-31,-31 0 31,31 0-15,0 0 15,0 0 1,0 0 14,124 0 361,0 0-376,-62 0-31,31 0 16,61 0-1,-30 0 1,-31 0-1,62 0 1,-93 0 0,62 0-1,-31 0 1,-31 0 0,0 0-1,0 0 1,0 0 15,0 0-15,0 0-1,0 0 17,31 0-17,0 0 1,0 0-1,0 0 1,-93 31 234,-248-31-234,93 0-1,31 0 1,0 0 0,62 0-1,0 0 1,63 0 15,-94 0-31,31 0 16,0 0-1,31 0 1,-31 0 0,62 0-1,0 0 1,-31 0 15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7.136"/>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7.386"/>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8.324"/>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8.590"/>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9.293"/>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9.527"/>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0.261"/>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0.386"/>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1.074"/>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1.308"/>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2.105"/>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0,'31'0'234,"62"0"-218,-62 0-1,31 0-15,31 0 16,-62 0 15,31 0-31,-31 0 31,31 0-31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1.871"/>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2.105"/>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2.902"/>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3.152"/>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3.933"/>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4.183"/>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4.418"/>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4.777"/>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5.558"/>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5.793"/>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2.902"/>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6.480"/>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6.699"/>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28.777"/>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64 0,'0'-31'0,"0"0"110,31 31-1,62 0-109,93 0 0,61 0 109,-154 0-109,62 0 0,-62 0 0,31 0 0,-31 0 0,31 0 0,-62 0 0,0 0 110,-31 0-110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3:41.699"/>
    </inkml:context>
    <inkml:brush xml:id="br0">
      <inkml:brushProperty name="width" value="0.21167" units="cm"/>
      <inkml:brushProperty name="height" value="0.21167" units="cm"/>
      <inkml:brushProperty name="color" value="#F7CBAC"/>
      <inkml:brushProperty name="fitToCurve" value="1"/>
    </inkml:brush>
    <inkml:brush xml:id="br1">
      <inkml:brushProperty name="width" value="0.21167" units="cm"/>
      <inkml:brushProperty name="height" value="0.21167" units="cm"/>
      <inkml:brushProperty name="color" value="#C55A11"/>
      <inkml:brushProperty name="fitToCurve" value="1"/>
    </inkml:brush>
    <inkml:brush xml:id="br2">
      <inkml:brushProperty name="width" value="0.21167" units="cm"/>
      <inkml:brushProperty name="height" value="0.21167" units="cm"/>
      <inkml:brushProperty name="color" value="#F4B183"/>
      <inkml:brushProperty name="fitToCurve" value="1"/>
    </inkml:brush>
    <inkml:brush xml:id="br3">
      <inkml:brushProperty name="width" value="0.21167" units="cm"/>
      <inkml:brushProperty name="height" value="0.21167" units="cm"/>
      <inkml:brushProperty name="color" value="#ED7D31"/>
      <inkml:brushProperty name="fitToCurve" value="1"/>
    </inkml:brush>
  </inkml:definitions>
  <inkml:traceGroup>
    <inkml:annotationXML>
      <emma:emma xmlns:emma="http://www.w3.org/2003/04/emma" version="1.0">
        <emma:interpretation id="{763E3A2A-F9CE-4D95-8CED-8827CFD295E4}" emma:medium="tactile" emma:mode="ink">
          <msink:context xmlns:msink="http://schemas.microsoft.com/ink/2010/main" type="writingRegion" rotatedBoundingBox="3851,11681 16598,7112 17919,10796 5172,15365"/>
        </emma:interpretation>
      </emma:emma>
    </inkml:annotationXML>
    <inkml:traceGroup>
      <inkml:annotationXML>
        <emma:emma xmlns:emma="http://www.w3.org/2003/04/emma" version="1.0">
          <emma:interpretation id="{33D1DCF0-9FBA-4C13-B69A-8AE8BA6A6D71}" emma:medium="tactile" emma:mode="ink">
            <msink:context xmlns:msink="http://schemas.microsoft.com/ink/2010/main" type="paragraph" rotatedBoundingBox="10278,9367 16965,7988 17114,8710 10427,10089" alignmentLevel="2"/>
          </emma:interpretation>
        </emma:emma>
      </inkml:annotationXML>
      <inkml:traceGroup>
        <inkml:annotationXML>
          <emma:emma xmlns:emma="http://www.w3.org/2003/04/emma" version="1.0">
            <emma:interpretation id="{5A3F6C3C-0054-4315-B3B8-6DAC27F168B1}" emma:medium="tactile" emma:mode="ink">
              <msink:context xmlns:msink="http://schemas.microsoft.com/ink/2010/main" type="line" rotatedBoundingBox="10278,9367 16965,7988 17114,8710 10427,10089"/>
            </emma:interpretation>
          </emma:emma>
        </inkml:annotationXML>
        <inkml:traceGroup>
          <inkml:annotationXML>
            <emma:emma xmlns:emma="http://www.w3.org/2003/04/emma" version="1.0">
              <emma:interpretation id="{7EAD036E-4F14-4390-84A1-9FC098812003}" emma:medium="tactile" emma:mode="ink">
                <msink:context xmlns:msink="http://schemas.microsoft.com/ink/2010/main" type="inkWord" rotatedBoundingBox="10278,9367 11764,9061 11913,9783 10427,10089"/>
              </emma:interpretation>
              <emma:one-of disjunction-type="recognition" id="oneOf0">
                <emma:interpretation id="interp0" emma:lang="" emma:confidence="1">
                  <emma:literal/>
                </emma:interpretation>
              </emma:one-of>
            </emma:emma>
          </inkml:annotationXML>
          <inkml:trace contextRef="#ctx0" brushRef="#br0">5440-4999 0,'62'0'203,"31"0"-46,-62 0-95,31 0-62,-31 0 0,30 0 0,-30 0 94,31 0-94,-31 0 0,0 0 0,0 0 0,0 0 0,0 0 125,0 0-125,31 0 0,-31 0 0,31 0 0,0 0 109,-31 0-109,0 0 0,0 0 0,31 0 0,0 0 0,-31 0 0,0 0 110,0 0-110,0 0 0,31 0 109,-31 0 0,0 0-109,0 0 0,0 0 0,0 0 0,0 0 0,0 0 94,-93 0 16,-31 31-1,-62-31-15,93 0-94,31 0 0,0 0 0,0 0 0,-31 0 109,0 0-109,31 0 0,0 0 0,0 0 0,0 0 125,0 0-125,-31 0 0,31 0 109,0 0-109,-31 0 110,31 0-110,0 0 109,-31 0-109,31 31 0,0-31 0,-30 31 0,-32-31 0,62 0 110,0 0-110,0 0 0,0 0 109,31 31 0,0 0 1,-31-31-110,31 62 109,31-62 0,0 0-109,31 0 0,-31 0 110,62 0-110,-32 0 0,-30 0 0,31 0 109,-31 0-109,0 0 0,31 0 0,-31 0 0,0 0 110,0 0-110,0 0 0,0 0 109,31 0-109,-31 0 0,0 0 0,31 0 109,-31 0-109,0 0 0,31 0 0,-31 0 0,0 0 0,0 0 110,0 0-110,0 0 0,0 0 109,0 0-109,0 0 0,0 0 109,0 0-109,0 0 0,0 0 110,0 0-110,0 0 0,0 0 109,-62 0 110,31 31-110,-62-31-109,0 0 0,0 31 0,31-31 110,0 0-110,0 0 0,0 0 0,0 31 0,0-31 109,0 0 0,-31 0 1,31 0-110,-31 0 0,31 0 0,-31 0 0,31 0 0,-62 0 0,62 0 109,0 0-109,-31 0 0,31 0 0,0 0 0,0 0 110,0 0-1,0 0 0,0 0-109,-31 0 110,32 0-110,-1 0 0,0 0 0,0 0 0,0 0 0,0 0 109,0 0-109,0 0 0,0 0 0,0 31 219,62-31 0,0 0-110,0 0 0,0 0-109,0 0 110,0 0-110,0 0 0,0 0 0,30 0 109,-30 0-109,0 0 0,0 0 0,0 0 109,0 0-109,0 0 0,0 0 0,0 0 0,31 0 110,-31 0-110,0 0 0,0 0 0,0 0 0,0 0 109,31 0-109,0 0 0,-31 0 0,0 0 0,0 0 0,0 0 110,0 0-110,0 0 0,0 0 0,0 0 0,0 0 0,31 0 93,-31 0-93,0 0 0,0 0 0,0 0 0,0 0 0,31 0 125,-31 0-125,0 0 0,0 0 0,-31 31 313,-31-31-204,0 31-109,0-31 0,31 31 0,-62 0 0,31-31 328,0 0-218,0 0-110,0 0 0,0 0 0,-31 0 109,31 0-109,-31 0 0,31 0 0,0 0 0,-31 0 0,31 0 109,0 0-109,0 0 0,0 0 0,0 0 0,-93 0 94,93 0-94,-62 0 0,62 0 0,0 0 0,0 0 0,0 0 0,0 0 110,0 0-110,-31 0 0,32 0 0,-1 0 0,0 0 0,-31 0 125,31 0-125,62 0 656,0 0-547,0 0 1,31 0-110,-1 0 0,-30 0 0,0 0 109,62 0-109,-62 0 0,0 0 109,0 0-109,0 0 0</inkml:trace>
        </inkml:traceGroup>
        <inkml:traceGroup>
          <inkml:annotationXML>
            <emma:emma xmlns:emma="http://www.w3.org/2003/04/emma" version="1.0">
              <emma:interpretation id="{22E04DDC-72BB-4BB3-9D5A-494BB1699B42}" emma:medium="tactile" emma:mode="ink">
                <msink:context xmlns:msink="http://schemas.microsoft.com/ink/2010/main" type="inkWord" rotatedBoundingBox="15581,8332 16976,8044 17083,8563 15688,8851"/>
              </emma:interpretation>
              <emma:one-of disjunction-type="recognition" id="oneOf1">
                <emma:interpretation id="interp1" emma:lang="" emma:confidence="0">
                  <emma:literal>辺</emma:literal>
                </emma:interpretation>
                <emma:interpretation id="interp2" emma:lang="" emma:confidence="0">
                  <emma:literal>や</emma:literal>
                </emma:interpretation>
                <emma:interpretation id="interp3" emma:lang="" emma:confidence="0">
                  <emma:literal>ゃ</emma:literal>
                </emma:interpretation>
                <emma:interpretation id="interp4" emma:lang="" emma:confidence="0">
                  <emma:literal>加</emma:literal>
                </emma:interpretation>
                <emma:interpretation id="interp5" emma:lang="" emma:confidence="0">
                  <emma:literal>向</emma:literal>
                </emma:interpretation>
              </emma:one-of>
            </emma:emma>
          </inkml:annotationXML>
          <inkml:trace contextRef="#ctx0" brushRef="#br0" timeOffset="8984.3737">10675-6021 0,'31'0'219,"0"0"-110,31 0-109,-32 0 0,32 0 0,-31 0 0,31 0 110,0 0-110,-31 0 0,0 0 0,0 0 0,0 0 0,31 0 125,-31 0-125,31 0 0,-31 0 0,62 0 0,-62 0 0,0 0 0,0 0 109,0 0-109,0 0 0,31 0 0,-31 0 0,0 0 0,0 0 109,0 0-109,0 0 0,0 0 0,0 0 0,0 0 141,0 0-141,0 0 0,0 0 0,0 0 0,0 0 0,-1 0 109,1 0-109,-31 31 125,-61 0-15,30-31-1,0 0-109,0 0 0,0 31 0,0-31 0,31 31 0,-62-31 110,31 0-1,0 0-109,0 0 0,0 0 0,0 0 109,0 31-109,0-31 0,0 0 0,-31 0 0,31 0 0,0 0 0,0 0 110,-31 31-110,31-31 0,0 0 0,-62 0 0,62 0 0,0 0 109,0 0-109,0 0 0,0 0 0,0 0 0,-31 0 234,0 31-124,31 0-110,-92-31 0,92 31 0,62-31 219,0 0-110,-1 0-109,32 0 0,-31 0 0,31-31 109,-31 31-109,31 0 0,-31 0 0,31 0 0,-31 0 0,31 0 110,-31 0-110,0 0 0,31 0 0,-31 0 0,31 0 0,-31 0 0,0 0 109,31 0-109,-31 0 0,0 0 0,0 0 109,0 0-109,93 0 0,-93 0 0,0 0 0,0 0 110,0 0-110,0 0 0,0 0 0,0 0 0,-1 0 109,-60 0 219,-1 0-218,0 0-110,-31 0 0,31 0 109,-31 0-109,0 31 0,31-31 0,-31 0 0,31 0 0,-31 0 0,31 0 0,0 0 109,0 0-109,0 0 0,0 0 0,0 0 110,0 0-110,0 0 0,0 0 0,0 0 0,0 0 109,0 0-109,0 0 0,0 0 0,0 0 0,-31 0 0,31 0 0,0 0 110,0 0-110,0 0 0,0 0 0,-31 0 0,93 0 390,0 0-155,0 0-126,0 31-15,0-31 15,0 31 0,0-31 1,0 0-1,0 0 1,-62 0-1,0 0 0,0 0 1,0 0-110,0 0 0,31-31 0,-62 31 109,31-31-109,31 0 109,0 0 1,-31 31-110,31-31 0,0 0 109,0 0-109,0 0 0,0 0 110,0 0-1,-31 31 0</inkml:trace>
        </inkml:traceGroup>
      </inkml:traceGroup>
    </inkml:traceGroup>
    <inkml:traceGroup>
      <inkml:annotationXML>
        <emma:emma xmlns:emma="http://www.w3.org/2003/04/emma" version="1.0">
          <emma:interpretation id="{4AD149B7-9F67-4E88-8189-9F4DD74C9EF9}" emma:medium="tactile" emma:mode="ink">
            <msink:context xmlns:msink="http://schemas.microsoft.com/ink/2010/main" type="paragraph" rotatedBoundingBox="4801,14330 11700,11857 12071,12892 5172,15365" alignmentLevel="1"/>
          </emma:interpretation>
        </emma:emma>
      </inkml:annotationXML>
      <inkml:traceGroup>
        <inkml:annotationXML>
          <emma:emma xmlns:emma="http://www.w3.org/2003/04/emma" version="1.0">
            <emma:interpretation id="{7E2A1C21-05E5-4E7E-A772-18E948B8EE65}" emma:medium="tactile" emma:mode="ink">
              <msink:context xmlns:msink="http://schemas.microsoft.com/ink/2010/main" type="line" rotatedBoundingBox="4801,14330 11700,11857 12071,12892 5172,15365"/>
            </emma:interpretation>
          </emma:emma>
        </inkml:annotationXML>
        <inkml:traceGroup>
          <inkml:annotationXML>
            <emma:emma xmlns:emma="http://www.w3.org/2003/04/emma" version="1.0">
              <emma:interpretation id="{4FB8FCBD-A86D-442F-B07E-D583508AA6ED}" emma:medium="tactile" emma:mode="ink">
                <msink:context xmlns:msink="http://schemas.microsoft.com/ink/2010/main" type="inkWord" rotatedBoundingBox="4865,14508 6332,13982 6585,14690 5118,15216"/>
              </emma:interpretation>
              <emma:one-of disjunction-type="recognition" id="oneOf2">
                <emma:interpretation id="interp6" emma:lang="" emma:confidence="1">
                  <emma:literal/>
                </emma:interpretation>
              </emma:one-of>
            </emma:emma>
          </inkml:annotationXML>
          <inkml:trace contextRef="#ctx0" brushRef="#br0" timeOffset="-12906.2523">19 143 0,'31'0'234,"0"-31"-156,31 31-78,0 0 0,0 0 110,-31 0-1,0 0-109,0 0 0,0-31 0,0 31 109,0 0-109,62-31 0,-62 31 0,0 0 0,-31-31 0,61 31 125,-30 0-125,0 0 0,0 0 0,0 0 110,0 0-110,0 0 0,0 0 0,0 0 0,0 0 0,31 0 109,-31 0-109,0 0 0,0 0 0,0 0 125,0 0-125,0 0 0,0 0 0,0 0 0,0 0 0,0 0 110,0 31-110,0-31 0,0 31 0,0-31 0,0 0 0,0 0 0,0 31 0,0-31 109,0 0 0,-62 0 1,-31 0-1,31 0-109,-31 0 0,0 0 0,31 0 109,0 0-109,-31 0 0,31 0 0,0 0 0,0 0 0,0 0 94,0 0-94,0 0 125,0 0-125,0 0 0,0 0 0,0 0 0,0 0 110,-31 0-110,31 0 0,0 0 0,-31 0 0,31 0 0,-30 0 0,30 0 109,0 0-109,0 0 0,0 0 109,0 0-109,0 0 0,0 0 0,0 0 110,62 0-1,62 0-109,-62 0 109,0 0 1,31 0-110,-31 0 0,-1 0 94,1 0-94,31 0 0,0 0 0,-31 0 0,31 0 125,-31 0-125,31 0 0,-31 0 0,0 0 109,0 0-109,0 0 0,0 0 0,31 0 0,-31 0 109,0 0-109,0 0 0,0 0 110,0 0-110,0 0 0,-31 31 0,31-31 0,0 0 109,0 0 0,0 31-109,-31 0 110,-31 0-1,31-62 1,-31 31-110,0 0 109,0 0-109,0 0 109,0 0 1,-31 0-110,31 0 0,0 0 0,-31 0 0,31 0 109,0 0-109,-31 0 0,31 0 0,0 0 0,0 31 0,-31-31 109,31 0-109,0 0 0,0 0 0,0 0 0,0 0 0,0 0 0,-30 0 125,30 0-125,-31 0 0,0 0 0,31 0 0,0 0 0,0 0 0,0 0 110,0 0-110,0 0 0,0 0 109,0 0-109,0 0 0,-31 0 0,31 0 110,0 0-110,0 0 0,0 0 0,0 0 0,62 0 109,0 0 0,0 0-109,0 31 0,62-31 110,-62 0-110,31 0 0,-31 0 0,0 0 0,0 0 109,31 0-109,-31 0 0,0 0 0,0 0 0,0 0 0,0 31 109,0-31 1,-1 31-110,1-31 0,0 0 0,0 0 0,0 0 109,0 0-109,0 31 0,0-31 0,0 0 0,31 0 110,-31 0-110,0 0 0,31 0 0,-31 0 93,0 0-93,0 0 16,0 0-16,0 0 109,0 0-109,0 0 0,0 0 219,0 31-110,-31 0 1,31-31-110,0 0 0,-93 0 219,0 0-219,31 0 0,-31 0 109,0 0 0,31 0-109,0 0 0,-31 0 94,0 0-94,31 0 0,0 0 0,31 31 0,-31-31 0,0 0 125,0 0-125,0 0 0,0 0 0,0 0 0,0 0 94,0 0-94,1 0 0,-1 0 0,0 31 0,0-31 0,-31 0 0,31 0 0,0 0 125,0 0-125,0 0 0,0 0 0,0 0 109,0 0-109,0 0 110,93 0 327,-31 0-328,31 0-109,-31 0 0,0 0 0,0 0 0,31 0 0,-31 0 110,0 0-110,0 0 0,-1 0 109,1 0 1,0 0-110,0 0 109,0 0-109,0 0 109,0 0-109,0 0 219,31 0-125,-31 0 31,0 0-125,31 0 0,0 0 109,-31 0-109,31 0 0,-31 0 0,-31-31 0,31 31 110,0 0-110,0 0 0,-62 0 328,0 0-219,0 0-109,0 0 109,-62 0-109,62 0 0,-31 0 0,0 0 0,31 0 0,-31 0 110,31 0-110,0 0 0,0 0 0,0 0 109,0 0-109,0 0 0,0 0 0,1-31 0,-1 31 0,0-31 0,0 31 0,0 0 0,0 0 110,0 0 15,31-31-125,-62 31 0,31-31 109,0 31-109,0 0 0,0 0 109,0 0-109,0 0 0,0 0 110,0 0-110,62 0 218,0 0-124</inkml:trace>
        </inkml:traceGroup>
        <inkml:traceGroup>
          <inkml:annotationXML>
            <emma:emma xmlns:emma="http://www.w3.org/2003/04/emma" version="1.0">
              <emma:interpretation id="{05F59142-FDD2-447E-84DD-14E64A52B4F7}" emma:medium="tactile" emma:mode="ink">
                <msink:context xmlns:msink="http://schemas.microsoft.com/ink/2010/main" type="inkWord" rotatedBoundingBox="9948,12485 11700,11857 12071,12892 10319,13520"/>
              </emma:interpretation>
              <emma:one-of disjunction-type="recognition" id="oneOf3">
                <emma:interpretation id="interp7" emma:lang="" emma:confidence="1">
                  <emma:literal/>
                </emma:interpretation>
              </emma:one-of>
            </emma:emma>
          </inkml:annotationXML>
          <inkml:trace contextRef="#ctx0" brushRef="#br1" timeOffset="32515.633">5254-1777 0,'31'0'157,"0"0"-17,0 0-140,31 0 0,-31 0 110,31-31-110,0 31 0,0 0 0,0 0 0,61 0 0,-92-31 0,31 31 0,93 0 109,62-31-109,-93 0 0,-31 31 0,-62 0 109,0 0-109,0 0 110,0 0-1,31 0 1,-31 0-110,0 0 0,31 0 0,-31 0 0,31 0 109,-31 0-109,0 0 0,-31 31 437,0 0-327,0 0 109,0 31-110</inkml:trace>
          <inkml:trace contextRef="#ctx0" brushRef="#br2" timeOffset="42593.7472">5254-1839 0,'62'0'172,"-31"0"-63,31 0-109,-31 0 0,0 0 0,62 0 0,0 0 0,-1 0 110,94 0-17,-62 0-93,-31 0 16,0 0-16,-31 0 109,-31 0-15,0 0 31,0 0-125,0 0 0,31 0 0,0 0 0,-31 0 0,0 0 110,0-31-110,31 31 0,0 0 0,-31 0 0,31 0 0,-31 0 0,0 0 0,0 0 109,-62 0 438,0 0-438,0 0-109,0 0 110,0 0-110,0 0 0,0 0 109,0 0 0,0 0-109,0 0 94,0 0-78,0 0-16,0 0 0,0 0 0,0 0 0,0 0 0,0 0 93</inkml:trace>
          <inkml:trace contextRef="#ctx0" brushRef="#br3" timeOffset="67281.248">5254-1839 0,'0'-31'141,"31"31"-94,0 0-47,0 0 0,0 0 0,0 0 0,0 0 0,0 0 109,31 0 0,0 0-109,-31 0 0,0 0 0,0 0 0,30 0 0,-30 0 110,31 0-110,-31 0 0,0 0 0,31 0 0,-31 0 0,0 0 0,0 0 0,62 0 0,-31 0 0,-31 0 109,31 0 0,-31 0-109,0 0 0,0 0 0,31 0 0,-31 0 0,62 0 110,-62 0-110,0 0 0,0 0 0,0 0 0,31 0 109,-31 0-109,0 0 0,0 0 110,0 0 640,0 0-672,0 0-78,0 0 0,-62 0 437,0 0-327,0-31-1,0 0-109,0 31 0,-62 0 94,0 0-79,-31 0-15,93 0 0,0 0 110,0 0-110,0 0 0,0 0 0,-31 0 0,31 0 109,-62 0-109,62 0 0,0 0 0,0 0 0,-31 0 0,0 0 109,0 0-109,0 0 0,-31 0 0,63 0 0,-1 0 0,-31 0 0,31 0 110,-31 0-110,0 0 0,31 0 0,0 0 0,0 0 0,0 0 0,-31 0 109,31 0-109,0 0 0,62 0 110,31 0-110,0 0 0,-31 0 0,93 0 109,-93-31 0,62 0-109,-1 31 0,32-31 0,-31 0 0,-31 0 110,0 31-110,-31 0 0,0 0 0,0 0 0,31 0 0,0 0 0,-31 0 109,0 0-109,-31-31 0,31 31 0,0 0 109,0 0-109,0 0 0,0 0 0,0 0 0,0 0 110,0 0-110,0 0 0,0 0 109,0 0-109,31 0 110,-31 31-110,0-31 0,0 0 0,0 0 109,0 31 0,-31 0-15,0 0-94,0 31 0,0-31 0,0 0 0,0 0 234,-62-31-15,-62 62-109,-155-31-110,124 0 0,31-31 0,-31 0 109,124 31-109,-31-31 0,31 0 0,0 0 0,0 0 0,0 0 0,0 0 0,0 0 109,-30 0-109,30 0 0,0 0 0,0 0 0,0 0 110,0 0-110,0 0 0,0 0 0,93 0 656,0 0-547,-31 0-109,92 0 0,-61 0 0,-31 0 0,31 0 110,-31 0-110,0 0 0,0 0 0,0 0 0,0 0 0,31 0 0,0 0 109,0 0-109,-31 0 0,31 0 0,-31 0 0,0 0 0,31 0 0,-62 31 109,62-31-109,31 0 0,-62 0 0,31 0 0,0 0 110,-31 0-110,0 0 0,31 31 0,-31-31 0,31 0 0,-32 0 109,1 0 110,-62 0-219,1 0 0,-1 0 0,0 0 0,0 0 109,0 0 1,0 0-110,-62 0 0,62 0 0,-31 0 109,31 0-109,-31 0 0,-31 0 0,31 0 0,31 0 0,0 0 0,-31 0 109,31 0-109,-31 0 0,31 0 0,0 0 0,0 0 0,-31 0 0,-31 0 110,31 0-110,-31 0 0,1 0 0,30 0 0,0 0 0,31 0 0,-31 0 109,0 0-109,31 0 0,-31 0 0,31 0 0,0 0 0,0 0 110,0 0-110,0 0 0,0 0 0,62 0 109,0 0 0,62 0-109,0 0 0,-62 0 0,0 0 0,62 0 0,-62 0 0,31 0 110,0 0-1,-31 0-109,-1 0 0,32 0 0,-31 0 109,0 0-109,31 0 0,-31 0 110,0 0-110,31 0 0,-31 0 0,31 0 0,0 0 0,-31 0 109,31 0-109,0 0 0,0 0 0,0 0 0,31 0 0,0 31 0,0-31 110,-62 0-110,0 0 0,0 31 0,0-31 0,31 0 0,-93 0 109,0 0 0,31 31 1,-31-31-110,0 31 0,-155-31 0,155 0 109,-62 0-109,62 0 0,-31 31 0,31-31 0,0 0 109,0 0-109,0 0 0,0 0 0,0 0 0,-31 0 0,31 0 0,0 0 0,0 0 110,0 0-1,0 0-109,-31 0 0,31 0 0,0 0 0,0 0 110,0 0-110,0 0 0,-31 0 0,32 0 0,-1 0 0,0 0 0,0 0 109,0 0-109,0 0 0,-31 0 0,0 0 0,31 0 0,0 0 109,-31 0-109,93 0 110,0 0-1,0 0-109,0 0 0,-31 31 0,93-31 0,-62 0 109,31 0-109,61 0 0,-92 0 0,62 0 0,-62 0 0,31 0 0,-31 0 110,0 0-110,0 0 0,0 0 0,0 0 109,0 0-109,0 0 0,0 0 0,0 0 0,0 0 110,0 0-110,0 0 0,0 0 0,0 0 0,0 0 0,0 0 0,0 0 0,0 0 0,0 0 0,0 0 109,0 0 0,0 0-109,-62 0 328,-124 0-218,31 31-110,0-31 0,31 0 0,0 0 0,62 0 0,0 0 109,0 30-109,-31-30 0,31 0 0,0 0 110,0 0-110,0 0 109,1 0 0,-1 0 1,92 0 108,1 0-108,0 0-110,0 0 0,-31 0 0,31 0 0,-31 0 0,0 0 0,31 0 0,0 0 0,-31 0 0,31 0 0,0 0 0,0 0 109,-31 0 1,0 0-110,31 0 0,-31 0 0,31 0 0,31 0 109,-62 0-109,31 0 0,-31 0 0,0 0 0,0 0 0,-31-30 437,31-1-327,-31 0-1,0 0-109,0 0 110,31 0-110,-31 0 0,30 0 0,-30 0 0,0 0 109,0 0 0,0 0-109,0 0 0,0 0 110,0 0-1,0 0-109,-30 31 109,30-31-109,0 0 0,-31 0 0,31 0 110,-31 31-110,31-31 109,-31 31-109,31-31 328</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6:50.027"/>
    </inkml:context>
    <inkml:brush xml:id="br0">
      <inkml:brushProperty name="width" value="0.21167" units="cm"/>
      <inkml:brushProperty name="height" value="0.21167" units="cm"/>
      <inkml:brushProperty name="color" value="#ED7D31"/>
      <inkml:brushProperty name="fitToCurve" value="1"/>
    </inkml:brush>
  </inkml:definitions>
  <inkml:traceGroup>
    <inkml:annotationXML>
      <emma:emma xmlns:emma="http://www.w3.org/2003/04/emma" version="1.0">
        <emma:interpretation id="{BF2194D1-8650-4545-8DF7-2BAD4ABC96EA}" emma:medium="tactile" emma:mode="ink">
          <msink:context xmlns:msink="http://schemas.microsoft.com/ink/2010/main" type="writingRegion" rotatedBoundingBox="15420,12040 22254,10443 22420,11155 15587,12752"/>
        </emma:interpretation>
      </emma:emma>
    </inkml:annotationXML>
    <inkml:traceGroup>
      <inkml:annotationXML>
        <emma:emma xmlns:emma="http://www.w3.org/2003/04/emma" version="1.0">
          <emma:interpretation id="{E2559A8B-DEA0-4E81-964D-C209CE132B32}" emma:medium="tactile" emma:mode="ink">
            <msink:context xmlns:msink="http://schemas.microsoft.com/ink/2010/main" type="paragraph" rotatedBoundingBox="15420,12040 22254,10443 22420,11155 15587,12752" alignmentLevel="1"/>
          </emma:interpretation>
        </emma:emma>
      </inkml:annotationXML>
      <inkml:traceGroup>
        <inkml:annotationXML>
          <emma:emma xmlns:emma="http://www.w3.org/2003/04/emma" version="1.0">
            <emma:interpretation id="{EF9E20EC-1354-498E-BE17-A32E3344B383}" emma:medium="tactile" emma:mode="ink">
              <msink:context xmlns:msink="http://schemas.microsoft.com/ink/2010/main" type="line" rotatedBoundingBox="15420,12040 22254,10443 22420,11155 15587,12752"/>
            </emma:interpretation>
          </emma:emma>
        </inkml:annotationXML>
        <inkml:traceGroup>
          <inkml:annotationXML>
            <emma:emma xmlns:emma="http://www.w3.org/2003/04/emma" version="1.0">
              <emma:interpretation id="{FE8E56E3-D224-47FA-B603-2A5FC13E3D44}" emma:medium="tactile" emma:mode="ink">
                <msink:context xmlns:msink="http://schemas.microsoft.com/ink/2010/main" type="inkWord" rotatedBoundingBox="15420,12040 17045,11661 17211,12372 15587,12752"/>
              </emma:interpretation>
              <emma:one-of disjunction-type="recognition" id="oneOf0">
                <emma:interpretation id="interp0" emma:lang="" emma:confidence="1">
                  <emma:literal/>
                </emma:interpretation>
              </emma:one-of>
            </emma:emma>
          </inkml:annotationXML>
          <inkml:trace contextRef="#ctx0" brushRef="#br0">464 252 0,'-31'0'265,"0"0"-202,0 0 30,0 0-93,0 0 0,0 0 0,0 0 110,0 0-110,1 0 0,-1 0 234,0 0 313,0 31-438,31 0-109,-31-31 110,0 0 530,0 0-15,0 0-468</inkml:trace>
          <inkml:trace contextRef="#ctx0" brushRef="#br0" timeOffset="-5203.1261">0 4 0,'31'0'296,"62"0"-264,-62 0 77,30 0 0,1 0-109,0 0 0,-31 0 219,0 0-109,0 0-110,0 0 0,0 0 0,0 0 0,0 0 109,0 0-109,0 0 0,0 0 0,0 0 0,0 0 0,0 0 109,0 0-109,0 0 0,0 0 0,0 0 0,0 0 110,0 0-110,0 0 0,0 0 0,0 0 0,0 0 109,0 0-109,0 0 0,31 0 0,-31 0 0,0 0 0,0 0 0,0 0 0,0 0 0,0 0 0,0 0 0,0 0 109,0 0 1,30 0-110,-30 0 0,31 0 94,-93 0 249,0 0-233,0 0-1,0 0 0,31 31 438,0 0-437,0 0-1,0 0 0,0 0-109,0 0 0,0 0 0,0 0 125,0 0-15,0 0-1,0 0 1,0 0-1,0 0 0,-30-31 782,-1 0-735,-31 0-93,31 0-63,0 0 0,0 0 109,0 0-109,-31 0 94,31 0-94,0 0 0,-31 0 125,31 0-125,0 0 0,-31 0 94,31 0-94,-31 0 0,0 0 109,31 0-109,0 0 0,0 0 0,-31 0 109,31 0-109,0 0 0,0 0 0,0 0 0,0 0 0,0 0 110,0 0-1,0 0-109,0 0 109,0 0-109,0 0 110,0 0-1,0 0 1,1 0 108,-1 0 1,0 0 109,31-31 657,0 0-829,0 0-16,0 0-140,0 0 0,0 0 0,0 0 110,0 0-1,-31 0 1,62 31 718,0 0-672,0 0-62,-1 0-94,1 0 0,0 0 125,0 0-125,0 0 0,0 0 93,0 0 17,31 0-110,-31 0 109,0 0-109,0 0 0,0 0 0,0 0 110,0 0-110,0 0 0,0 0 0,0 0 109,0 0-109,0 0 0,0 0 0,0 0 109,0 0-109,0 0 0,0 0 110,31 0-110,-31 0 0,0 0 218,0 0-108,93 0-110,-62 0 0,0 0 0,-31 0 0,0 0 94,0 0-94,-1 0 812,-30 31 1235,0 0-1891,0 0 0,0 0-31,-30-31 94,-32 0-78,31 0-141,0 0 0,0 0 0,0 0 0,0 0 0,0 0 109,0 0 1,0 0-110,0 0 109,0 0-109,-31 0 0,31 0 0,0 0 0,0 0 109,0 0-109,0 0 0,0 0 0,0 0 0,0 0 0,0 0 0,0 0 0,-31 0 0,31 0 0,0 0 0,0 0 0,0 0 110,0 0-1,0 0-15,0 0-94,0 0 109</inkml:trace>
        </inkml:traceGroup>
        <inkml:traceGroup>
          <inkml:annotationXML>
            <emma:emma xmlns:emma="http://www.w3.org/2003/04/emma" version="1.0">
              <emma:interpretation id="{BC9BB290-645E-48E7-9FFD-13DD31BE104E}" emma:medium="tactile" emma:mode="ink">
                <msink:context xmlns:msink="http://schemas.microsoft.com/ink/2010/main" type="inkWord" rotatedBoundingBox="20836,10781 22255,10449 22415,11133 20996,11465"/>
              </emma:interpretation>
              <emma:one-of disjunction-type="recognition" id="oneOf1">
                <emma:interpretation id="interp1" emma:lang="" emma:confidence="0">
                  <emma:literal>プ</emma:literal>
                </emma:interpretation>
                <emma:interpretation id="interp2" emma:lang="" emma:confidence="0">
                  <emma:literal>ぬ</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&amp;</emma:literal>
                </emma:interpretation>
              </emma:one-of>
            </emma:emma>
          </inkml:annotationXML>
          <inkml:trace contextRef="#ctx0" brushRef="#br0" timeOffset="19124.9887">5327-1235 0,'31'0'109,"0"0"0,31 0-109,31 0 0,0 0 0,-62 0 0,31 0 110,-31 0-110,0 0 0,0 0 0,31 0 0,-31 0 109,0 0-109,0 0 0,0 0 125,0 0-125,0 0 0,31 0 0,-31 0 0,0 0 0,31 0 109,-31 0-109,0 0 0,0 0 0,0 0 0,0 0 110,0 0-110,0 0 0,0 0 0,0 0 109,-1 0-109,1 0 0,0 0 110,0 0-110,0 0 109,0 0 0,0 0 1,0 0-110,0 0 109,-31 31 766,0 0-875,0 0 109,-31 0 1,31 0-1,-31 0-109,31 0 0,-31 0 0,31 0 110,0 0-110,0 0 0,-31-31 0,31 31 109,0 0-109,-31-31 828,0 0-734,0 0-94,0 0 109,1 0-109,-1 0 0,0 0 110,0 0-110,0 0 0,0 0 109,0 0-109,0 0 0,0 0 0,-31 0 0,0 0 109,0 0-109,31 0 0,0 0 0,0 0 0,0 0 110,0 0-110,0 0 0,0 0 109,0 0-109,0 0 0,-31 0 109,31 0-109,0 0 0,0 0 110,0 0-110,0 0 0,-31 0 109,31 0-109,0 0 110,0 0-110,0 0 0,31-31 1484,0 0-1328,-31 0-125,31 0-31,0 0 0,0-31 329,0 31-220,0 0 0,0 0 1,0 0-110,0 0 109,31 31 547,0 0-562,0 0-94,0 0 109,31 0-109,-31 0 110,0 0-110,0 0 0,0 0 109,0 0-109,0 0 110,0 0-110,0 0 0,0 0 109,0 0-109,0 0 0,0 0 0,-62 0 437,0 0-437,31 31 0,-62-31 0,0 0 110,31 0-110,62 0 422,0 0-422,0 0 109,31 0-109,-31 0 0,0 0 0,0 0 0,0 0 109,31 0-109,0 0 0,-31 0 0,62 0 0,-62 0 0,31 0 0,-31 0 110,0 0-110,0 0 0,0 0 109,0 0-109,0 0 0,-1 0 0,1 0 0,-31 31 875,0 0-765,0 0-1,0 0-109,0 0 219,0 0-219,0 0 0,-31-31 734,1 0-703,-1 0-31,0 0 110,0 0-110,0 0 0,0 0 109,0 0-109,0 0 0,0 0 109,0 0-109,0 0 0,0 0 0,0-31 110,0 31-110,-31 0 0,31 0 0,0 0 0,-31 0 0,31 0 109,0 0-109,0 0 0,0 0 0,0 0 0,0 0 0,0 0 110,0 0-110,0 0 0,0 0 109,0 0 1094,0-31-1047,0 31-78,31-31-78,0 0 219,0 0-109,-31 0-1,31 0-109,-31 31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3.136"/>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4.574"/>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0,'31'0'187,"0"0"-156,155 0 1,-31 0-1,-31 0 0,-1 0-31,-92 0 0,62 0 0,-62 0 109,0 0-109,0 0 0,0 0 0,31 0 0,-31 0 94</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07.371"/>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63 0,'0'-31'109,"62"31"-62,155 0 0,123 0 0,1-31-16,-124 31 16,0 0-47,-186 0 0,31 0 110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3.590"/>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161 0 0,'155'0'141,"-93"0"-79,247 0-46,-123 31-16,-124-31 109,0 0 0,-31 0-109,-31 31 204,-31-31-111,-31 0-30,0 0-16,31 0-32,0 0-15,0 0 0,-31 0 110,-31 0-1,62 0-109,0 0 0,-62 0 0,32 0 125,-1 0-125,0 0 0,0 0 0,0 0 0,-31 0 125,62 0-125,93 0 109,62 0 1,62 0-110,-1 0 0,-61 0 0,0 0 0,31 0 0,-93 0 109,62 0-109,-62 0 0,-93 0 110,-31 31-1,-31-31-109,-31 0 0,-31 0 0,62 0 0,62 0 0,-31 0 0,31 0 0,0 0 109,0 0 1,0 0-110,1 0 0,91 0 218,1 0-218,-31 0 110,0 0-110,31 0 0,0 0 0,31 31 0,0-31 0,-31 0 109,-31 0-15,31 0-78,0 0-16,0 0 109,0 0-15,-31 0-79,0 0-15,-31 31 110,0-62-110,-124 31 0,-31 0 0,93 0 125,-62 0-16,31 0-109,-62 0 0,62 0 0,-30 0 0,30 0 0,31 0 0,0 0 0,0 0 0,0 0 0,31 0 0,62 0 219,31 0-125,62 0-32,-62 0 1,-31 0-63,31 0 0,61 0 0,-92 0 0,31 0 0,31 0 109,-31 0-109,-31 0 0,31 0 0,-31 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6.136"/>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23-10-03T04:12:16.418"/>
    </inkml:context>
    <inkml:brush xml:id="br0">
      <inkml:brushProperty name="width" value="0.26667" units="cm"/>
      <inkml:brushProperty name="height" value="0.53333" units="cm"/>
      <inkml:brushProperty name="color" value="#F7CBAC"/>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597"/>
          </a:xfrm>
          <a:prstGeom prst="rect">
            <a:avLst/>
          </a:prstGeom>
        </p:spPr>
        <p:txBody>
          <a:bodyPr vert="horz" lIns="90562" tIns="45281" rIns="90562" bIns="452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597"/>
          </a:xfrm>
          <a:prstGeom prst="rect">
            <a:avLst/>
          </a:prstGeom>
        </p:spPr>
        <p:txBody>
          <a:bodyPr vert="horz" lIns="90562" tIns="45281" rIns="90562" bIns="45281" rtlCol="0"/>
          <a:lstStyle>
            <a:lvl1pPr algn="r">
              <a:defRPr sz="1200"/>
            </a:lvl1pPr>
          </a:lstStyle>
          <a:p>
            <a:fld id="{AB637A4F-1D3B-4068-9A43-75367F51DADC}" type="datetimeFigureOut">
              <a:rPr kumimoji="1" lang="ja-JP" altLang="en-US" smtClean="0"/>
              <a:t>2023/10/3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0562" tIns="45281" rIns="90562" bIns="45281" rtlCol="0" anchor="ctr"/>
          <a:lstStyle/>
          <a:p>
            <a:endParaRPr lang="ja-JP" altLang="en-US"/>
          </a:p>
        </p:txBody>
      </p:sp>
      <p:sp>
        <p:nvSpPr>
          <p:cNvPr id="5" name="ノート プレースホルダー 4"/>
          <p:cNvSpPr>
            <a:spLocks noGrp="1"/>
          </p:cNvSpPr>
          <p:nvPr>
            <p:ph type="body" sz="quarter" idx="3"/>
          </p:nvPr>
        </p:nvSpPr>
        <p:spPr>
          <a:xfrm>
            <a:off x="680877" y="4783857"/>
            <a:ext cx="5445446" cy="3913064"/>
          </a:xfrm>
          <a:prstGeom prst="rect">
            <a:avLst/>
          </a:prstGeom>
        </p:spPr>
        <p:txBody>
          <a:bodyPr vert="horz" lIns="90562" tIns="45281" rIns="90562" bIns="452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1741"/>
            <a:ext cx="2949420" cy="497597"/>
          </a:xfrm>
          <a:prstGeom prst="rect">
            <a:avLst/>
          </a:prstGeom>
        </p:spPr>
        <p:txBody>
          <a:bodyPr vert="horz" lIns="90562" tIns="45281" rIns="90562" bIns="452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741"/>
            <a:ext cx="2949420" cy="497597"/>
          </a:xfrm>
          <a:prstGeom prst="rect">
            <a:avLst/>
          </a:prstGeom>
        </p:spPr>
        <p:txBody>
          <a:bodyPr vert="horz" lIns="90562" tIns="45281" rIns="90562" bIns="45281" rtlCol="0" anchor="b"/>
          <a:lstStyle>
            <a:lvl1pPr algn="r">
              <a:defRPr sz="1200"/>
            </a:lvl1pPr>
          </a:lstStyle>
          <a:p>
            <a:fld id="{E42709F5-1CBD-4CC7-B9AB-7AB9FBB21D44}" type="slidenum">
              <a:rPr kumimoji="1" lang="ja-JP" altLang="en-US" smtClean="0"/>
              <a:t>‹#›</a:t>
            </a:fld>
            <a:endParaRPr kumimoji="1" lang="ja-JP" altLang="en-US"/>
          </a:p>
        </p:txBody>
      </p:sp>
    </p:spTree>
    <p:extLst>
      <p:ext uri="{BB962C8B-B14F-4D97-AF65-F5344CB8AC3E}">
        <p14:creationId xmlns:p14="http://schemas.microsoft.com/office/powerpoint/2010/main" val="1285244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a:t>
            </a:fld>
            <a:endParaRPr kumimoji="1" lang="ja-JP" altLang="en-US"/>
          </a:p>
        </p:txBody>
      </p:sp>
    </p:spTree>
    <p:extLst>
      <p:ext uri="{BB962C8B-B14F-4D97-AF65-F5344CB8AC3E}">
        <p14:creationId xmlns:p14="http://schemas.microsoft.com/office/powerpoint/2010/main" val="194109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就農のスタートはハウスつき農地を確保できていたため、スムーズに就農することができました</a:t>
            </a:r>
            <a:r>
              <a:rPr kumimoji="1" lang="ja-JP" altLang="en-US" dirty="0" smtClean="0"/>
              <a:t>。ただこの</a:t>
            </a:r>
            <a:r>
              <a:rPr kumimoji="1" lang="ja-JP" altLang="en-US" dirty="0" smtClean="0"/>
              <a:t>時の心境として</a:t>
            </a:r>
            <a:r>
              <a:rPr kumimoji="1" lang="ja-JP" altLang="en-US" dirty="0" smtClean="0"/>
              <a:t>、率直な</a:t>
            </a:r>
            <a:r>
              <a:rPr kumimoji="1" lang="ja-JP" altLang="en-US" dirty="0" smtClean="0"/>
              <a:t>ところ、担い手育成センターで研修した内容をそのまま実際の自分の</a:t>
            </a:r>
            <a:r>
              <a:rPr kumimoji="1" lang="ja-JP" altLang="en-US" dirty="0" err="1" smtClean="0"/>
              <a:t>ほ</a:t>
            </a:r>
            <a:r>
              <a:rPr kumimoji="1" lang="ja-JP" altLang="en-US" dirty="0" smtClean="0"/>
              <a:t>場でやるだけだから余裕だと甘くみていました。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10</a:t>
            </a:fld>
            <a:endParaRPr kumimoji="1" lang="ja-JP" altLang="en-US"/>
          </a:p>
        </p:txBody>
      </p:sp>
    </p:spTree>
    <p:extLst>
      <p:ext uri="{BB962C8B-B14F-4D97-AF65-F5344CB8AC3E}">
        <p14:creationId xmlns:p14="http://schemas.microsoft.com/office/powerpoint/2010/main" val="33918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しかし、１年目に写真のとおり大失敗をしました。苗の選定ミスやかん水管理が不十分でまったく思うように獲れず、農業経営者であることの難しさを痛感しました。</a:t>
            </a:r>
            <a:endParaRPr kumimoji="1" lang="en-US" altLang="ja-JP" dirty="0" smtClean="0"/>
          </a:p>
          <a:p>
            <a:r>
              <a:rPr kumimoji="1" lang="ja-JP" altLang="en-US" dirty="0" smtClean="0"/>
              <a:t>そのため、２年目は、基本に</a:t>
            </a:r>
            <a:r>
              <a:rPr kumimoji="1" lang="ja-JP" altLang="en-US" dirty="0" smtClean="0"/>
              <a:t>忠実を</a:t>
            </a:r>
            <a:r>
              <a:rPr kumimoji="1" lang="ja-JP" altLang="en-US" dirty="0" smtClean="0"/>
              <a:t>モットーに地域の農業者の真似をすることから始めました。わからなければ、先輩農家やＪＡなどの関係機関に尋ね、それを着実に実践しました。その結果、１年目に比べるとうまくいき、自信につながりました。ただ、その自信が過信となり、定植本数を</a:t>
            </a:r>
            <a:r>
              <a:rPr kumimoji="1" lang="ja-JP" altLang="en-US" dirty="0" smtClean="0"/>
              <a:t>増やし、新た</a:t>
            </a:r>
            <a:r>
              <a:rPr kumimoji="1" lang="ja-JP" altLang="en-US" dirty="0" smtClean="0"/>
              <a:t>な品目に手を</a:t>
            </a:r>
            <a:r>
              <a:rPr kumimoji="1" lang="ja-JP" altLang="en-US" dirty="0" smtClean="0"/>
              <a:t>だすなど、</a:t>
            </a:r>
            <a:r>
              <a:rPr kumimoji="1" lang="ja-JP" altLang="en-US" dirty="0" smtClean="0"/>
              <a:t>３年目は、再び失敗をしました。しかし、規模拡大をする中で妻と２人で１作を乗り越えることができたこと</a:t>
            </a:r>
            <a:r>
              <a:rPr kumimoji="1" lang="ja-JP" altLang="en-US" dirty="0" smtClean="0"/>
              <a:t>は次に繋がると思って</a:t>
            </a:r>
            <a:r>
              <a:rPr kumimoji="1" lang="ja-JP" altLang="en-US" dirty="0" smtClean="0"/>
              <a:t>います。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11</a:t>
            </a:fld>
            <a:endParaRPr kumimoji="1" lang="ja-JP" altLang="en-US"/>
          </a:p>
        </p:txBody>
      </p:sp>
    </p:spTree>
    <p:extLst>
      <p:ext uri="{BB962C8B-B14F-4D97-AF65-F5344CB8AC3E}">
        <p14:creationId xmlns:p14="http://schemas.microsoft.com/office/powerpoint/2010/main" val="288548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経営状況については、売上だけみると順調に伸ばすことができています。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12</a:t>
            </a:fld>
            <a:endParaRPr kumimoji="1" lang="ja-JP" altLang="en-US"/>
          </a:p>
        </p:txBody>
      </p:sp>
    </p:spTree>
    <p:extLst>
      <p:ext uri="{BB962C8B-B14F-4D97-AF65-F5344CB8AC3E}">
        <p14:creationId xmlns:p14="http://schemas.microsoft.com/office/powerpoint/2010/main" val="70658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今後の目標ですが、秀品率の向上を図ることで単価を上げ、売上を伸ばして、無駄な経費を減らすことで所得向上を図っていきたいと考えています。</a:t>
            </a:r>
            <a:endParaRPr kumimoji="1" lang="en-US" altLang="ja-JP" dirty="0" smtClean="0"/>
          </a:p>
          <a:p>
            <a:r>
              <a:rPr kumimoji="1" lang="ja-JP" altLang="en-US" dirty="0" smtClean="0"/>
              <a:t>また、栽培は基本に忠実に行うことが本当に大事であるため、日々の作業を怠らずに頑張っていきたいと思います。そして、新たな販売先の検討や品種の導入など、チャレンジもしていきます。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13</a:t>
            </a:fld>
            <a:endParaRPr kumimoji="1" lang="ja-JP" altLang="en-US"/>
          </a:p>
        </p:txBody>
      </p:sp>
    </p:spTree>
    <p:extLst>
      <p:ext uri="{BB962C8B-B14F-4D97-AF65-F5344CB8AC3E}">
        <p14:creationId xmlns:p14="http://schemas.microsoft.com/office/powerpoint/2010/main" val="349744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私は、地元は山鹿ですが親が非農家で農業との繋がりはほとんどない状況でした。今考えると、農業経営を行っていく中で、１２個の「あったらいいな」と思うものがありました。</a:t>
            </a:r>
            <a:endParaRPr kumimoji="1" lang="en-US" altLang="ja-JP" dirty="0" smtClean="0"/>
          </a:p>
          <a:p>
            <a:r>
              <a:rPr kumimoji="1" lang="ja-JP" altLang="en-US" dirty="0" smtClean="0"/>
              <a:t>新規参入で農業をしていくということは、これらの「あったらいいな」を「現実」に変えていくことが必要です。</a:t>
            </a:r>
            <a:endParaRPr kumimoji="1" lang="en-US" altLang="ja-JP" dirty="0" smtClean="0"/>
          </a:p>
          <a:p>
            <a:r>
              <a:rPr kumimoji="1" lang="ja-JP" altLang="en-US" dirty="0" smtClean="0"/>
              <a:t>私もまだまだ足りないことがいっぱいありますが、一番就農して感じていることです。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14</a:t>
            </a:fld>
            <a:endParaRPr kumimoji="1" lang="ja-JP" altLang="en-US"/>
          </a:p>
        </p:txBody>
      </p:sp>
    </p:spTree>
    <p:extLst>
      <p:ext uri="{BB962C8B-B14F-4D97-AF65-F5344CB8AC3E}">
        <p14:creationId xmlns:p14="http://schemas.microsoft.com/office/powerpoint/2010/main" val="335041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私から皆さんに伝えたいことは３つです。１つ目は、「とにかくチャレンジすること」。チャレンジしなければわからないこともあります。２つ目は、「コミュニケーションを大事にすること」、特に人の話をよく聞くことです。人からいただける情報は本当に多いです。そして、３つ目は、「現実的な経営計画をたてること」です。経営開始型をもらっている方も多くおられると思いますが、これから先ずっともらえるわけではありません。受給しなくても生活できる経営計画を今のうちから立てていくことが必要だと感じています。私自信まだまだ未熟ものですので、私も頑張りま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15</a:t>
            </a:fld>
            <a:endParaRPr kumimoji="1" lang="ja-JP" altLang="en-US"/>
          </a:p>
        </p:txBody>
      </p:sp>
    </p:spTree>
    <p:extLst>
      <p:ext uri="{BB962C8B-B14F-4D97-AF65-F5344CB8AC3E}">
        <p14:creationId xmlns:p14="http://schemas.microsoft.com/office/powerpoint/2010/main" val="342194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まずはじめに自己紹介をします</a:t>
            </a:r>
            <a:r>
              <a:rPr kumimoji="1" lang="ja-JP" altLang="en-US" dirty="0" smtClean="0"/>
              <a:t>。現在、妻</a:t>
            </a:r>
            <a:r>
              <a:rPr kumimoji="1" lang="ja-JP" altLang="en-US" dirty="0" smtClean="0"/>
              <a:t>と２人で就農していて、子供が３人います。今年の７月に三男が生まれ嬉しい気持ちと同時にますます頑張らなければいけないなと感じています。そんな私の経営目標は、人にあげて恥ずかしくないおいしいスイカをつくること、そして稼げる農業を実現すること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2</a:t>
            </a:fld>
            <a:endParaRPr kumimoji="1" lang="ja-JP" altLang="en-US"/>
          </a:p>
        </p:txBody>
      </p:sp>
    </p:spTree>
    <p:extLst>
      <p:ext uri="{BB962C8B-B14F-4D97-AF65-F5344CB8AC3E}">
        <p14:creationId xmlns:p14="http://schemas.microsoft.com/office/powerpoint/2010/main" val="364098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まずはじめに、経営概要です。スイカをメインに栽培をしており、昨年からスイートコーンを始めました。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3</a:t>
            </a:fld>
            <a:endParaRPr kumimoji="1" lang="ja-JP" altLang="en-US"/>
          </a:p>
        </p:txBody>
      </p:sp>
    </p:spTree>
    <p:extLst>
      <p:ext uri="{BB962C8B-B14F-4D97-AF65-F5344CB8AC3E}">
        <p14:creationId xmlns:p14="http://schemas.microsoft.com/office/powerpoint/2010/main" val="302254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栽培面積の推移ですが、</a:t>
            </a:r>
            <a:r>
              <a:rPr kumimoji="1" lang="en-US" altLang="ja-JP" dirty="0" smtClean="0"/>
              <a:t>R2</a:t>
            </a:r>
            <a:r>
              <a:rPr kumimoji="1" lang="ja-JP" altLang="en-US" dirty="0" smtClean="0"/>
              <a:t>年度にすいか２５</a:t>
            </a:r>
            <a:r>
              <a:rPr kumimoji="1" lang="en-US" altLang="ja-JP" dirty="0" smtClean="0"/>
              <a:t>a</a:t>
            </a:r>
            <a:r>
              <a:rPr kumimoji="1" lang="ja-JP" altLang="en-US" dirty="0" smtClean="0"/>
              <a:t>から始め、</a:t>
            </a:r>
            <a:r>
              <a:rPr kumimoji="1" lang="ja-JP" altLang="en-US" dirty="0" smtClean="0"/>
              <a:t>現在は、のべ面積</a:t>
            </a:r>
            <a:r>
              <a:rPr kumimoji="1" lang="en-US" altLang="ja-JP" dirty="0" smtClean="0"/>
              <a:t>140a</a:t>
            </a:r>
            <a:r>
              <a:rPr kumimoji="1" lang="ja-JP" altLang="en-US" dirty="0" smtClean="0"/>
              <a:t>と当時</a:t>
            </a:r>
            <a:r>
              <a:rPr kumimoji="1" lang="ja-JP" altLang="en-US" dirty="0" smtClean="0"/>
              <a:t>と比較して、約６倍、規模を拡大しています。スイートコーンについては、単価が高いとの情報を耳にしたことをきっかけに</a:t>
            </a:r>
            <a:r>
              <a:rPr kumimoji="1" lang="en-US" altLang="ja-JP" dirty="0" smtClean="0"/>
              <a:t>R4</a:t>
            </a:r>
            <a:r>
              <a:rPr kumimoji="1" lang="ja-JP" altLang="en-US" dirty="0" smtClean="0"/>
              <a:t>年度から栽培をしています。ナスについては、</a:t>
            </a:r>
            <a:r>
              <a:rPr kumimoji="1" lang="en-US" altLang="ja-JP" dirty="0" smtClean="0"/>
              <a:t>R4</a:t>
            </a:r>
            <a:r>
              <a:rPr kumimoji="1" lang="ja-JP" altLang="en-US" dirty="0" smtClean="0"/>
              <a:t>年度に</a:t>
            </a:r>
            <a:r>
              <a:rPr kumimoji="1" lang="en-US" altLang="ja-JP" dirty="0" smtClean="0"/>
              <a:t>10a</a:t>
            </a:r>
            <a:r>
              <a:rPr kumimoji="1" lang="ja-JP" altLang="en-US" dirty="0" smtClean="0"/>
              <a:t>栽培してみましたが、難しかったため即断念しました。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4</a:t>
            </a:fld>
            <a:endParaRPr kumimoji="1" lang="ja-JP" altLang="en-US"/>
          </a:p>
        </p:txBody>
      </p:sp>
    </p:spTree>
    <p:extLst>
      <p:ext uri="{BB962C8B-B14F-4D97-AF65-F5344CB8AC3E}">
        <p14:creationId xmlns:p14="http://schemas.microsoft.com/office/powerpoint/2010/main" val="20803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圃場については</a:t>
            </a:r>
            <a:r>
              <a:rPr kumimoji="1" lang="ja-JP" altLang="en-US" dirty="0" smtClean="0"/>
              <a:t>、当初から規模拡大まで半径</a:t>
            </a:r>
            <a:r>
              <a:rPr kumimoji="1" lang="en-US" altLang="ja-JP" dirty="0" smtClean="0"/>
              <a:t>250m</a:t>
            </a:r>
            <a:r>
              <a:rPr kumimoji="1" lang="ja-JP" altLang="en-US" dirty="0" smtClean="0"/>
              <a:t>以内</a:t>
            </a:r>
            <a:r>
              <a:rPr kumimoji="1" lang="ja-JP" altLang="en-US" dirty="0" smtClean="0"/>
              <a:t>にタイミングよく施設の賃貸借ができ集約することができました。今年</a:t>
            </a:r>
            <a:r>
              <a:rPr kumimoji="1" lang="ja-JP" altLang="en-US" dirty="0" smtClean="0"/>
              <a:t>から連棟を借りることもできたため、今後の栽培の幅が広がると考えています。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5</a:t>
            </a:fld>
            <a:endParaRPr kumimoji="1" lang="ja-JP" altLang="en-US"/>
          </a:p>
        </p:txBody>
      </p:sp>
    </p:spTree>
    <p:extLst>
      <p:ext uri="{BB962C8B-B14F-4D97-AF65-F5344CB8AC3E}">
        <p14:creationId xmlns:p14="http://schemas.microsoft.com/office/powerpoint/2010/main" val="274204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作付け体については、１月中旬から４月上旬にかけて定植を行い、４月下旬から６月末まで大玉西瓜を収穫、７月中旬から８月上旬にかけて植替え西瓜、</a:t>
            </a:r>
            <a:r>
              <a:rPr kumimoji="1" lang="en-US" altLang="ja-JP" dirty="0" smtClean="0"/>
              <a:t>10</a:t>
            </a:r>
            <a:r>
              <a:rPr kumimoji="1" lang="ja-JP" altLang="en-US" dirty="0" smtClean="0"/>
              <a:t>月下旬から</a:t>
            </a:r>
            <a:r>
              <a:rPr kumimoji="1" lang="en-US" altLang="ja-JP" dirty="0" smtClean="0"/>
              <a:t>11</a:t>
            </a:r>
            <a:r>
              <a:rPr kumimoji="1" lang="ja-JP" altLang="en-US" dirty="0" smtClean="0"/>
              <a:t>月上旬にかけて抑制西瓜の収穫を行っています。スイートコーンは８月上旬に定植、</a:t>
            </a:r>
            <a:r>
              <a:rPr kumimoji="1" lang="en-US" altLang="ja-JP" dirty="0" smtClean="0"/>
              <a:t>10</a:t>
            </a:r>
            <a:r>
              <a:rPr kumimoji="1" lang="ja-JP" altLang="en-US" dirty="0" smtClean="0"/>
              <a:t>月下旬から収穫を行っています。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6</a:t>
            </a:fld>
            <a:endParaRPr kumimoji="1" lang="ja-JP" altLang="en-US"/>
          </a:p>
        </p:txBody>
      </p:sp>
    </p:spTree>
    <p:extLst>
      <p:ext uri="{BB962C8B-B14F-4D97-AF65-F5344CB8AC3E}">
        <p14:creationId xmlns:p14="http://schemas.microsoft.com/office/powerpoint/2010/main" val="385434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独立・自営就農するために研修を始めることとなりましたが、スイカの栽培経験がなく、就農準備のためのお金もなく、地域との繋がりもなく、機械や土地などの就農する基盤もないという、ないものずくしの状態で、正直なところ、本当に自分は１年後、就農することができるのか不安でした。</a:t>
            </a:r>
            <a:endParaRPr kumimoji="1" lang="en-US" altLang="ja-JP" dirty="0" smtClean="0"/>
          </a:p>
          <a:p>
            <a:r>
              <a:rPr kumimoji="1" lang="ja-JP" altLang="en-US" dirty="0" smtClean="0"/>
              <a:t>しかし、研修をしていく中で、技術はもちろんのこと、経営や資金計画作成の指導などが本当に充実しており、少しずつ不安が取り除かれていきました。研修後半になるとＪＡのネットワークの中で、土地やハウスも確保ができ、就農準備が少しずつ進んでいきました。</a:t>
            </a:r>
            <a:endParaRPr kumimoji="1" lang="en-US" altLang="ja-JP" dirty="0" smtClean="0"/>
          </a:p>
          <a:p>
            <a:r>
              <a:rPr kumimoji="1" lang="ja-JP" altLang="en-US" dirty="0" smtClean="0"/>
              <a:t>今振り返ると、本当に研修をしてよかったし、研修することの大切さを痛感しました。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7</a:t>
            </a:fld>
            <a:endParaRPr kumimoji="1" lang="ja-JP" altLang="en-US"/>
          </a:p>
        </p:txBody>
      </p:sp>
    </p:spTree>
    <p:extLst>
      <p:ext uri="{BB962C8B-B14F-4D97-AF65-F5344CB8AC3E}">
        <p14:creationId xmlns:p14="http://schemas.microsoft.com/office/powerpoint/2010/main" val="19508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研修の中で気を付けたこととして、日々の作業記録を毎日つけること、関係機関との繋がりを深めることの２点があります。</a:t>
            </a:r>
            <a:endParaRPr kumimoji="1" lang="en-US" altLang="ja-JP" dirty="0" smtClean="0"/>
          </a:p>
          <a:p>
            <a:r>
              <a:rPr kumimoji="1" lang="ja-JP" altLang="en-US" dirty="0" smtClean="0"/>
              <a:t>特に関係機関との繋がりは独立後の自分の支えとなっています。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8</a:t>
            </a:fld>
            <a:endParaRPr kumimoji="1" lang="ja-JP" altLang="en-US"/>
          </a:p>
        </p:txBody>
      </p:sp>
    </p:spTree>
    <p:extLst>
      <p:ext uri="{BB962C8B-B14F-4D97-AF65-F5344CB8AC3E}">
        <p14:creationId xmlns:p14="http://schemas.microsoft.com/office/powerpoint/2010/main" val="209830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修の様子になります。１人は親元就農で、３人は独立・自営就農です。農業関係の仲間がいなかったため、研修センターで仲間をつくることができてよかったと感じており、今でも情報交換をすることができ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42709F5-1CBD-4CC7-B9AB-7AB9FBB21D44}" type="slidenum">
              <a:rPr kumimoji="1" lang="ja-JP" altLang="en-US" smtClean="0"/>
              <a:t>9</a:t>
            </a:fld>
            <a:endParaRPr kumimoji="1" lang="ja-JP" altLang="en-US"/>
          </a:p>
        </p:txBody>
      </p:sp>
    </p:spTree>
    <p:extLst>
      <p:ext uri="{BB962C8B-B14F-4D97-AF65-F5344CB8AC3E}">
        <p14:creationId xmlns:p14="http://schemas.microsoft.com/office/powerpoint/2010/main" val="390535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366185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223446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222646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29625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324119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296557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403539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296564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384365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366478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A371C2-C8F1-47B8-AC7F-C148061FFEBA}"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39933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371C2-C8F1-47B8-AC7F-C148061FFEBA}" type="datetimeFigureOut">
              <a:rPr kumimoji="1" lang="ja-JP" altLang="en-US" smtClean="0"/>
              <a:t>2023/10/3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981B4-327A-4DE2-8730-30EAC25742E4}" type="slidenum">
              <a:rPr kumimoji="1" lang="ja-JP" altLang="en-US" smtClean="0"/>
              <a:t>‹#›</a:t>
            </a:fld>
            <a:endParaRPr kumimoji="1" lang="ja-JP" altLang="en-US"/>
          </a:p>
        </p:txBody>
      </p:sp>
    </p:spTree>
    <p:extLst>
      <p:ext uri="{BB962C8B-B14F-4D97-AF65-F5344CB8AC3E}">
        <p14:creationId xmlns:p14="http://schemas.microsoft.com/office/powerpoint/2010/main" val="68243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18" Type="http://schemas.openxmlformats.org/officeDocument/2006/relationships/image" Target="../media/image27.emf"/><Relationship Id="rId26" Type="http://schemas.openxmlformats.org/officeDocument/2006/relationships/customXml" Target="../ink/ink15.xml"/><Relationship Id="rId39" Type="http://schemas.openxmlformats.org/officeDocument/2006/relationships/customXml" Target="../ink/ink28.xml"/><Relationship Id="rId3" Type="http://schemas.openxmlformats.org/officeDocument/2006/relationships/image" Target="../media/image20.emf"/><Relationship Id="rId21" Type="http://schemas.openxmlformats.org/officeDocument/2006/relationships/image" Target="../media/image28.emf"/><Relationship Id="rId34" Type="http://schemas.openxmlformats.org/officeDocument/2006/relationships/customXml" Target="../ink/ink23.xml"/><Relationship Id="rId42" Type="http://schemas.openxmlformats.org/officeDocument/2006/relationships/customXml" Target="../ink/ink31.xml"/><Relationship Id="rId47" Type="http://schemas.openxmlformats.org/officeDocument/2006/relationships/customXml" Target="../ink/ink34.xml"/><Relationship Id="rId7" Type="http://schemas.openxmlformats.org/officeDocument/2006/relationships/image" Target="../media/image22.emf"/><Relationship Id="rId12" Type="http://schemas.openxmlformats.org/officeDocument/2006/relationships/image" Target="../media/image24.emf"/><Relationship Id="rId17" Type="http://schemas.openxmlformats.org/officeDocument/2006/relationships/customXml" Target="../ink/ink8.xml"/><Relationship Id="rId25" Type="http://schemas.openxmlformats.org/officeDocument/2006/relationships/customXml" Target="../ink/ink14.xml"/><Relationship Id="rId33" Type="http://schemas.openxmlformats.org/officeDocument/2006/relationships/customXml" Target="../ink/ink22.xml"/><Relationship Id="rId38" Type="http://schemas.openxmlformats.org/officeDocument/2006/relationships/customXml" Target="../ink/ink27.xml"/><Relationship Id="rId46" Type="http://schemas.openxmlformats.org/officeDocument/2006/relationships/image" Target="../media/image30.emf"/><Relationship Id="rId2" Type="http://schemas.openxmlformats.org/officeDocument/2006/relationships/notesSlide" Target="../notesSlides/notesSlide12.xml"/><Relationship Id="rId16" Type="http://schemas.openxmlformats.org/officeDocument/2006/relationships/image" Target="../media/image26.emf"/><Relationship Id="rId20" Type="http://schemas.openxmlformats.org/officeDocument/2006/relationships/customXml" Target="../ink/ink10.xml"/><Relationship Id="rId29" Type="http://schemas.openxmlformats.org/officeDocument/2006/relationships/customXml" Target="../ink/ink18.xml"/><Relationship Id="rId41"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customXml" Target="../ink/ink13.xml"/><Relationship Id="rId32" Type="http://schemas.openxmlformats.org/officeDocument/2006/relationships/customXml" Target="../ink/ink21.xml"/><Relationship Id="rId37" Type="http://schemas.openxmlformats.org/officeDocument/2006/relationships/customXml" Target="../ink/ink26.xml"/><Relationship Id="rId40" Type="http://schemas.openxmlformats.org/officeDocument/2006/relationships/customXml" Target="../ink/ink29.xml"/><Relationship Id="rId45" Type="http://schemas.openxmlformats.org/officeDocument/2006/relationships/customXml" Target="../ink/ink33.xml"/><Relationship Id="rId5" Type="http://schemas.openxmlformats.org/officeDocument/2006/relationships/image" Target="../media/image21.emf"/><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customXml" Target="../ink/ink17.xml"/><Relationship Id="rId36" Type="http://schemas.openxmlformats.org/officeDocument/2006/relationships/customXml" Target="../ink/ink25.xml"/><Relationship Id="rId10" Type="http://schemas.openxmlformats.org/officeDocument/2006/relationships/customXml" Target="../ink/ink4.xml"/><Relationship Id="rId19" Type="http://schemas.openxmlformats.org/officeDocument/2006/relationships/customXml" Target="../ink/ink9.xml"/><Relationship Id="rId31" Type="http://schemas.openxmlformats.org/officeDocument/2006/relationships/customXml" Target="../ink/ink20.xml"/><Relationship Id="rId44" Type="http://schemas.openxmlformats.org/officeDocument/2006/relationships/image" Target="../media/image29.emf"/><Relationship Id="rId4" Type="http://schemas.openxmlformats.org/officeDocument/2006/relationships/customXml" Target="../ink/ink1.xml"/><Relationship Id="rId9" Type="http://schemas.openxmlformats.org/officeDocument/2006/relationships/image" Target="../media/image23.emf"/><Relationship Id="rId14" Type="http://schemas.openxmlformats.org/officeDocument/2006/relationships/image" Target="../media/image25.emf"/><Relationship Id="rId22" Type="http://schemas.openxmlformats.org/officeDocument/2006/relationships/customXml" Target="../ink/ink11.xml"/><Relationship Id="rId27" Type="http://schemas.openxmlformats.org/officeDocument/2006/relationships/customXml" Target="../ink/ink16.xml"/><Relationship Id="rId30" Type="http://schemas.openxmlformats.org/officeDocument/2006/relationships/customXml" Target="../ink/ink19.xml"/><Relationship Id="rId35" Type="http://schemas.openxmlformats.org/officeDocument/2006/relationships/customXml" Target="../ink/ink24.xml"/><Relationship Id="rId43" Type="http://schemas.openxmlformats.org/officeDocument/2006/relationships/customXml" Target="../ink/ink32.xml"/><Relationship Id="rId48" Type="http://schemas.openxmlformats.org/officeDocument/2006/relationships/image" Target="../media/image3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テキスト ボックス 1"/>
          <p:cNvSpPr txBox="1"/>
          <p:nvPr/>
        </p:nvSpPr>
        <p:spPr>
          <a:xfrm>
            <a:off x="259927" y="1300378"/>
            <a:ext cx="5927330" cy="1842047"/>
          </a:xfrm>
          <a:prstGeom prst="rect">
            <a:avLst/>
          </a:prstGeom>
        </p:spPr>
        <p:txBody>
          <a:bodyPr vert="horz" lIns="91440" tIns="45720" rIns="91440" bIns="45720" rtlCol="0" anchor="b">
            <a:noAutofit/>
          </a:bodyPr>
          <a:lstStyle/>
          <a:p>
            <a:pPr defTabSz="914400">
              <a:lnSpc>
                <a:spcPct val="110000"/>
              </a:lnSpc>
              <a:spcBef>
                <a:spcPct val="0"/>
              </a:spcBef>
              <a:spcAft>
                <a:spcPts val="600"/>
              </a:spcAft>
            </a:pPr>
            <a:r>
              <a:rPr kumimoji="1" lang="en-US" altLang="ja-JP" sz="3600" dirty="0" smtClean="0">
                <a:latin typeface="メイリオ" panose="020B0604030504040204" pitchFamily="50" charset="-128"/>
                <a:ea typeface="メイリオ" panose="020B0604030504040204" pitchFamily="50" charset="-128"/>
                <a:cs typeface="+mj-cs"/>
              </a:rPr>
              <a:t>2023</a:t>
            </a:r>
            <a:r>
              <a:rPr kumimoji="1" lang="ja-JP" altLang="en-US" sz="3600" dirty="0" smtClean="0">
                <a:latin typeface="メイリオ" panose="020B0604030504040204" pitchFamily="50" charset="-128"/>
                <a:ea typeface="メイリオ" panose="020B0604030504040204" pitchFamily="50" charset="-128"/>
                <a:cs typeface="+mj-cs"/>
              </a:rPr>
              <a:t>年度 </a:t>
            </a:r>
            <a:endParaRPr kumimoji="1" lang="en-US" altLang="ja-JP" sz="3600" dirty="0">
              <a:latin typeface="メイリオ" panose="020B0604030504040204" pitchFamily="50" charset="-128"/>
              <a:ea typeface="メイリオ" panose="020B0604030504040204" pitchFamily="50" charset="-128"/>
              <a:cs typeface="+mj-cs"/>
            </a:endParaRPr>
          </a:p>
          <a:p>
            <a:pPr defTabSz="914400">
              <a:lnSpc>
                <a:spcPct val="110000"/>
              </a:lnSpc>
              <a:spcBef>
                <a:spcPct val="0"/>
              </a:spcBef>
              <a:spcAft>
                <a:spcPts val="600"/>
              </a:spcAft>
            </a:pPr>
            <a:r>
              <a:rPr kumimoji="1" lang="ja-JP" altLang="en-US" sz="3600" dirty="0" smtClean="0">
                <a:latin typeface="メイリオ" panose="020B0604030504040204" pitchFamily="50" charset="-128"/>
                <a:ea typeface="メイリオ" panose="020B0604030504040204" pitchFamily="50" charset="-128"/>
                <a:cs typeface="+mj-cs"/>
              </a:rPr>
              <a:t>新規就農者激励会</a:t>
            </a:r>
            <a:endParaRPr kumimoji="1" lang="en-US" altLang="ja-JP" sz="3600" dirty="0">
              <a:latin typeface="メイリオ" panose="020B0604030504040204" pitchFamily="50" charset="-128"/>
              <a:ea typeface="メイリオ" panose="020B0604030504040204" pitchFamily="50" charset="-128"/>
              <a:cs typeface="+mj-cs"/>
            </a:endParaRPr>
          </a:p>
          <a:p>
            <a:pPr defTabSz="914400">
              <a:lnSpc>
                <a:spcPct val="110000"/>
              </a:lnSpc>
              <a:spcBef>
                <a:spcPct val="0"/>
              </a:spcBef>
              <a:spcAft>
                <a:spcPts val="600"/>
              </a:spcAft>
            </a:pPr>
            <a:r>
              <a:rPr kumimoji="1" lang="ja-JP" altLang="en-US" sz="3600" dirty="0" smtClean="0">
                <a:latin typeface="メイリオ" panose="020B0604030504040204" pitchFamily="50" charset="-128"/>
                <a:ea typeface="メイリオ" panose="020B0604030504040204" pitchFamily="50" charset="-128"/>
                <a:cs typeface="+mj-cs"/>
              </a:rPr>
              <a:t>－事例発表－</a:t>
            </a:r>
            <a:endParaRPr kumimoji="1" lang="ja-JP" altLang="en-US" sz="3600" dirty="0">
              <a:latin typeface="メイリオ" panose="020B0604030504040204" pitchFamily="50" charset="-128"/>
              <a:ea typeface="メイリオ" panose="020B0604030504040204" pitchFamily="50" charset="-128"/>
              <a:cs typeface="+mj-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テキスト ボックス 2"/>
          <p:cNvSpPr txBox="1"/>
          <p:nvPr/>
        </p:nvSpPr>
        <p:spPr>
          <a:xfrm>
            <a:off x="259927" y="3891002"/>
            <a:ext cx="5081451" cy="1609671"/>
          </a:xfrm>
          <a:prstGeom prst="rect">
            <a:avLst/>
          </a:prstGeom>
          <a:noFill/>
        </p:spPr>
        <p:txBody>
          <a:bodyPr wrap="square" rtlCol="0">
            <a:spAutoFit/>
          </a:bodyPr>
          <a:lstStyle/>
          <a:p>
            <a:pPr defTabSz="914400">
              <a:lnSpc>
                <a:spcPct val="130000"/>
              </a:lnSpc>
              <a:spcBef>
                <a:spcPct val="0"/>
              </a:spcBef>
              <a:spcAft>
                <a:spcPts val="600"/>
              </a:spcAft>
            </a:pPr>
            <a:r>
              <a:rPr kumimoji="1" lang="en-US" altLang="ja-JP" sz="3600" dirty="0" smtClean="0">
                <a:latin typeface="メイリオ" panose="020B0604030504040204" pitchFamily="50" charset="-128"/>
                <a:ea typeface="メイリオ" panose="020B0604030504040204" pitchFamily="50" charset="-128"/>
              </a:rPr>
              <a:t>R</a:t>
            </a:r>
            <a:r>
              <a:rPr kumimoji="1" lang="ja-JP" altLang="en-US" sz="3600" dirty="0" smtClean="0">
                <a:latin typeface="メイリオ" panose="020B0604030504040204" pitchFamily="50" charset="-128"/>
                <a:ea typeface="メイリオ" panose="020B0604030504040204" pitchFamily="50" charset="-128"/>
              </a:rPr>
              <a:t>２年度新規就農者</a:t>
            </a:r>
            <a:endParaRPr kumimoji="1" lang="en-US" altLang="ja-JP" sz="3600" dirty="0">
              <a:latin typeface="メイリオ" panose="020B0604030504040204" pitchFamily="50" charset="-128"/>
              <a:ea typeface="メイリオ" panose="020B0604030504040204" pitchFamily="50" charset="-128"/>
            </a:endParaRPr>
          </a:p>
          <a:p>
            <a:pPr defTabSz="914400">
              <a:lnSpc>
                <a:spcPct val="130000"/>
              </a:lnSpc>
              <a:spcBef>
                <a:spcPct val="0"/>
              </a:spcBef>
              <a:spcAft>
                <a:spcPts val="600"/>
              </a:spcAft>
            </a:pPr>
            <a:r>
              <a:rPr kumimoji="1" lang="ja-JP" altLang="en-US" sz="3600" dirty="0">
                <a:latin typeface="メイリオ" panose="020B0604030504040204" pitchFamily="50" charset="-128"/>
                <a:ea typeface="メイリオ" panose="020B0604030504040204" pitchFamily="50" charset="-128"/>
              </a:rPr>
              <a:t>近藤雅</a:t>
            </a:r>
            <a:r>
              <a:rPr kumimoji="1" lang="ja-JP" altLang="en-US" sz="3600" dirty="0" smtClean="0">
                <a:latin typeface="メイリオ" panose="020B0604030504040204" pitchFamily="50" charset="-128"/>
                <a:ea typeface="メイリオ" panose="020B0604030504040204" pitchFamily="50" charset="-128"/>
              </a:rPr>
              <a:t>仁</a:t>
            </a:r>
            <a:endParaRPr kumimoji="1" lang="en-US" altLang="ja-JP" sz="36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936" y="13063"/>
            <a:ext cx="5142341" cy="6858000"/>
          </a:xfrm>
          <a:prstGeom prst="rect">
            <a:avLst/>
          </a:prstGeom>
          <a:effectLst>
            <a:outerShdw blurRad="50800" dir="5400000" algn="ctr" rotWithShape="0">
              <a:srgbClr val="000000">
                <a:alpha val="43137"/>
              </a:srgbClr>
            </a:outerShdw>
            <a:softEdge rad="457200"/>
          </a:effectLst>
        </p:spPr>
      </p:pic>
    </p:spTree>
    <p:extLst>
      <p:ext uri="{BB962C8B-B14F-4D97-AF65-F5344CB8AC3E}">
        <p14:creationId xmlns:p14="http://schemas.microsoft.com/office/powerpoint/2010/main" val="332583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1527" y="0"/>
            <a:ext cx="9144000" cy="875412"/>
            <a:chOff x="-1527" y="0"/>
            <a:chExt cx="9144000" cy="875412"/>
          </a:xfrm>
        </p:grpSpPr>
        <p:sp>
          <p:nvSpPr>
            <p:cNvPr id="17"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lgn="l"/>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就農（</a:t>
              </a:r>
              <a:r>
                <a:rPr lang="en-US" altLang="ja-JP"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２年７月～）</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219983" y="1149155"/>
            <a:ext cx="8748000" cy="2341591"/>
          </a:xfrm>
          <a:prstGeom prst="rect">
            <a:avLst/>
          </a:prstGeom>
          <a:solidFill>
            <a:schemeClr val="bg1">
              <a:lumMod val="95000"/>
              <a:alpha val="49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16B4FA8-B406-46B2-BAF8-5A2A3FBD7B04}"/>
              </a:ext>
            </a:extLst>
          </p:cNvPr>
          <p:cNvSpPr txBox="1"/>
          <p:nvPr/>
        </p:nvSpPr>
        <p:spPr>
          <a:xfrm>
            <a:off x="219983" y="1097709"/>
            <a:ext cx="8669548" cy="684803"/>
          </a:xfrm>
          <a:prstGeom prst="rect">
            <a:avLst/>
          </a:prstGeom>
          <a:noFill/>
        </p:spPr>
        <p:txBody>
          <a:bodyPr wrap="square" rtlCol="0">
            <a:spAutoFit/>
          </a:bodyPr>
          <a:lstStyle/>
          <a:p>
            <a:pPr>
              <a:lnSpc>
                <a:spcPct val="15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〇就農時の状況</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516B4FA8-B406-46B2-BAF8-5A2A3FBD7B04}"/>
              </a:ext>
            </a:extLst>
          </p:cNvPr>
          <p:cNvSpPr txBox="1"/>
          <p:nvPr/>
        </p:nvSpPr>
        <p:spPr>
          <a:xfrm>
            <a:off x="219983" y="1622911"/>
            <a:ext cx="8669548" cy="166199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研修を受けながら就農準備</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→関係機関のサポートでハウス付き農地確保</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7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計画的に栽培面積を増やすことに繋がった</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16B4FA8-B406-46B2-BAF8-5A2A3FBD7B04}"/>
              </a:ext>
            </a:extLst>
          </p:cNvPr>
          <p:cNvSpPr txBox="1"/>
          <p:nvPr/>
        </p:nvSpPr>
        <p:spPr>
          <a:xfrm>
            <a:off x="141531" y="4139266"/>
            <a:ext cx="8748000" cy="1846659"/>
          </a:xfrm>
          <a:prstGeom prst="rect">
            <a:avLst/>
          </a:prstGeom>
          <a:noFill/>
        </p:spPr>
        <p:txBody>
          <a:bodyPr wrap="square" rtlCol="0">
            <a:spAutoFit/>
          </a:bodyPr>
          <a:lstStyle/>
          <a:p>
            <a:pPr>
              <a:lnSpc>
                <a:spcPct val="120000"/>
              </a:lnSpc>
            </a:pPr>
            <a:r>
              <a:rPr kumimoji="1" lang="ja-JP" altLang="en-US" sz="23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技術はある</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資金はある</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土地や機械はある</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関係機関との繋がりもできた</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516B4FA8-B406-46B2-BAF8-5A2A3FBD7B04}"/>
              </a:ext>
            </a:extLst>
          </p:cNvPr>
          <p:cNvSpPr txBox="1"/>
          <p:nvPr/>
        </p:nvSpPr>
        <p:spPr>
          <a:xfrm>
            <a:off x="-1527" y="3490746"/>
            <a:ext cx="8669548" cy="684803"/>
          </a:xfrm>
          <a:prstGeom prst="rect">
            <a:avLst/>
          </a:prstGeom>
          <a:noFill/>
        </p:spPr>
        <p:txBody>
          <a:bodyPr wrap="square" rtlCol="0">
            <a:spAutoFit/>
          </a:bodyPr>
          <a:lstStyle/>
          <a:p>
            <a:pPr>
              <a:lnSpc>
                <a:spcPct val="150000"/>
              </a:lnSpc>
            </a:pP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就農時の心境</a:t>
            </a: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25" name="正方形/長方形 24">
            <a:extLst>
              <a:ext uri="{FF2B5EF4-FFF2-40B4-BE49-F238E27FC236}">
                <a16:creationId xmlns:a16="http://schemas.microsoft.com/office/drawing/2014/main" id="{11B0047A-327E-4C52-A659-D569638F852E}"/>
              </a:ext>
            </a:extLst>
          </p:cNvPr>
          <p:cNvSpPr/>
          <p:nvPr/>
        </p:nvSpPr>
        <p:spPr>
          <a:xfrm rot="10800000" flipV="1">
            <a:off x="245548" y="6094040"/>
            <a:ext cx="8424000" cy="626901"/>
          </a:xfrm>
          <a:prstGeom prst="rect">
            <a:avLst/>
          </a:prstGeom>
          <a:solidFill>
            <a:srgbClr val="E7B7C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tIns="648000" rtlCol="0" anchor="ctr"/>
          <a:lstStyle/>
          <a:p>
            <a:pPr algn="ctr">
              <a:lnSpc>
                <a:spcPct val="130000"/>
              </a:lnSpc>
            </a:pPr>
            <a:r>
              <a:rPr lang="ja-JP" altLang="en-US" sz="2800" dirty="0">
                <a:solidFill>
                  <a:sysClr val="windowText" lastClr="000000"/>
                </a:solidFill>
                <a:latin typeface="メイリオ" panose="020B0604030504040204" pitchFamily="50" charset="-128"/>
                <a:ea typeface="メイリオ" panose="020B0604030504040204" pitchFamily="50" charset="-128"/>
              </a:rPr>
              <a:t>あとは研修したことをそのまま実践すれば</a:t>
            </a:r>
            <a:r>
              <a:rPr lang="en-US" altLang="ja-JP" sz="2800" dirty="0">
                <a:solidFill>
                  <a:sysClr val="windowText" lastClr="000000"/>
                </a:solidFill>
                <a:latin typeface="メイリオ" panose="020B0604030504040204" pitchFamily="50" charset="-128"/>
                <a:ea typeface="メイリオ" panose="020B0604030504040204" pitchFamily="50" charset="-128"/>
              </a:rPr>
              <a:t>…</a:t>
            </a:r>
            <a:r>
              <a:rPr lang="ja-JP" altLang="en-US" sz="2800" dirty="0">
                <a:solidFill>
                  <a:sysClr val="windowText" lastClr="000000"/>
                </a:solidFill>
                <a:latin typeface="メイリオ" panose="020B0604030504040204" pitchFamily="50" charset="-128"/>
                <a:ea typeface="メイリオ" panose="020B0604030504040204" pitchFamily="50" charset="-128"/>
              </a:rPr>
              <a:t>　</a:t>
            </a:r>
            <a:endParaRPr lang="en-US" altLang="ja-JP" sz="2800" dirty="0">
              <a:solidFill>
                <a:sysClr val="windowText" lastClr="000000"/>
              </a:solidFill>
              <a:latin typeface="メイリオ" panose="020B0604030504040204" pitchFamily="50" charset="-128"/>
              <a:ea typeface="メイリオ" panose="020B0604030504040204" pitchFamily="50" charset="-128"/>
            </a:endParaRPr>
          </a:p>
          <a:p>
            <a:pPr algn="ctr">
              <a:lnSpc>
                <a:spcPct val="130000"/>
              </a:lnSpc>
            </a:pPr>
            <a:endParaRPr lang="en-US" altLang="ja-JP" sz="2800" dirty="0">
              <a:solidFill>
                <a:sysClr val="windowText" lastClr="000000"/>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10</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38CA5FF3-A783-4192-A02B-C52C1636E39C}"/>
              </a:ext>
            </a:extLst>
          </p:cNvPr>
          <p:cNvSpPr txBox="1"/>
          <p:nvPr/>
        </p:nvSpPr>
        <p:spPr>
          <a:xfrm>
            <a:off x="219983" y="2719100"/>
            <a:ext cx="494240" cy="620170"/>
          </a:xfrm>
          <a:prstGeom prst="rect">
            <a:avLst/>
          </a:prstGeom>
          <a:noFill/>
        </p:spPr>
        <p:txBody>
          <a:bodyPr wrap="square" rtlCol="0">
            <a:spAutoFit/>
          </a:bodyPr>
          <a:lstStyle/>
          <a:p>
            <a:pPr algn="ctr">
              <a:lnSpc>
                <a:spcPct val="130000"/>
              </a:lnSpc>
            </a:pPr>
            <a:r>
              <a:rPr kumimoji="1" lang="ja-JP" altLang="en-US" sz="2800" dirty="0">
                <a:solidFill>
                  <a:srgbClr val="FF0000"/>
                </a:solidFill>
                <a:latin typeface="メイリオ" panose="020B0604030504040204" pitchFamily="50" charset="-128"/>
                <a:ea typeface="メイリオ" panose="020B0604030504040204" pitchFamily="50" charset="-128"/>
              </a:rPr>
              <a:t>💮</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pic>
        <p:nvPicPr>
          <p:cNvPr id="28" name="図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70469" y="3552297"/>
            <a:ext cx="3132000" cy="2347941"/>
          </a:xfrm>
          <a:prstGeom prst="rect">
            <a:avLst/>
          </a:prstGeom>
        </p:spPr>
      </p:pic>
      <p:pic>
        <p:nvPicPr>
          <p:cNvPr id="29" name="図 28"/>
          <p:cNvPicPr>
            <a:picLocks noChangeAspect="1"/>
          </p:cNvPicPr>
          <p:nvPr/>
        </p:nvPicPr>
        <p:blipFill rotWithShape="1">
          <a:blip r:embed="rId4" cstate="hqprint">
            <a:extLst>
              <a:ext uri="{28A0092B-C50C-407E-A947-70E740481C1C}">
                <a14:useLocalDpi xmlns:a14="http://schemas.microsoft.com/office/drawing/2010/main" val="0"/>
              </a:ext>
            </a:extLst>
          </a:blip>
          <a:srcRect l="18001" t="25322" r="14140" b="17440"/>
          <a:stretch/>
        </p:blipFill>
        <p:spPr>
          <a:xfrm>
            <a:off x="6152065" y="1563000"/>
            <a:ext cx="2700990" cy="1707885"/>
          </a:xfrm>
          <a:prstGeom prst="rect">
            <a:avLst/>
          </a:prstGeom>
        </p:spPr>
      </p:pic>
      <p:sp>
        <p:nvSpPr>
          <p:cNvPr id="30" name="角丸四角形 29"/>
          <p:cNvSpPr/>
          <p:nvPr/>
        </p:nvSpPr>
        <p:spPr>
          <a:xfrm>
            <a:off x="4104332" y="1644755"/>
            <a:ext cx="2304000" cy="504000"/>
          </a:xfrm>
          <a:prstGeom prst="roundRect">
            <a:avLst/>
          </a:prstGeom>
          <a:solidFill>
            <a:srgbClr val="E7B7C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就農がスムーズに</a:t>
            </a:r>
          </a:p>
        </p:txBody>
      </p:sp>
    </p:spTree>
    <p:extLst>
      <p:ext uri="{BB962C8B-B14F-4D97-AF65-F5344CB8AC3E}">
        <p14:creationId xmlns:p14="http://schemas.microsoft.com/office/powerpoint/2010/main" val="140177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527" y="0"/>
            <a:ext cx="9144000" cy="875412"/>
            <a:chOff x="-1527" y="0"/>
            <a:chExt cx="9144000" cy="875412"/>
          </a:xfrm>
        </p:grpSpPr>
        <p:sp>
          <p:nvSpPr>
            <p:cNvPr id="14"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就農１～３年目</a:t>
              </a:r>
              <a:r>
                <a:rPr lang="en-US" altLang="ja-JP"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栽培技術</a:t>
              </a:r>
              <a:r>
                <a:rPr lang="en-US" altLang="ja-JP"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516B4FA8-B406-46B2-BAF8-5A2A3FBD7B04}"/>
              </a:ext>
            </a:extLst>
          </p:cNvPr>
          <p:cNvSpPr txBox="1"/>
          <p:nvPr/>
        </p:nvSpPr>
        <p:spPr>
          <a:xfrm>
            <a:off x="237226" y="1667076"/>
            <a:ext cx="8669548" cy="1505027"/>
          </a:xfrm>
          <a:prstGeom prst="rect">
            <a:avLst/>
          </a:prstGeom>
          <a:noFill/>
        </p:spPr>
        <p:txBody>
          <a:bodyPr wrap="square" rtlCol="0">
            <a:spAutoFit/>
          </a:bodyPr>
          <a:lstStyle/>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・知識や技術の不足</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・資金の不足</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・有機農業を意識</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37226" y="1118895"/>
            <a:ext cx="3600000" cy="540000"/>
          </a:xfrm>
          <a:prstGeom prst="rect">
            <a:avLst/>
          </a:prstGeom>
          <a:noFill/>
          <a:ln w="28575">
            <a:solidFill>
              <a:srgbClr val="BA5662"/>
            </a:solidFill>
          </a:ln>
        </p:spPr>
        <p:txBody>
          <a:bodyPr wrap="square" tIns="108000" rtlCol="0">
            <a:spAutoFit/>
          </a:bodyPr>
          <a:lstStyle/>
          <a:p>
            <a:pPr algn="ctr"/>
            <a:r>
              <a:rPr kumimoji="1" lang="ja-JP" altLang="en-US" sz="2400" dirty="0">
                <a:latin typeface="メイリオ" panose="020B0604030504040204" pitchFamily="50" charset="-128"/>
                <a:ea typeface="メイリオ" panose="020B0604030504040204" pitchFamily="50" charset="-128"/>
              </a:rPr>
              <a:t>１年目（</a:t>
            </a:r>
            <a:r>
              <a:rPr kumimoji="1" lang="en-US" altLang="ja-JP" sz="2400" dirty="0">
                <a:latin typeface="メイリオ" panose="020B0604030504040204" pitchFamily="50" charset="-128"/>
                <a:ea typeface="メイリオ" panose="020B0604030504040204" pitchFamily="50" charset="-128"/>
              </a:rPr>
              <a:t>R3</a:t>
            </a:r>
            <a:r>
              <a:rPr kumimoji="1" lang="ja-JP" altLang="en-US" sz="2400"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11</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pic>
        <p:nvPicPr>
          <p:cNvPr id="23" name="図 22"/>
          <p:cNvPicPr>
            <a:picLocks noChangeAspect="1"/>
          </p:cNvPicPr>
          <p:nvPr/>
        </p:nvPicPr>
        <p:blipFill rotWithShape="1">
          <a:blip r:embed="rId3" cstate="hqprint">
            <a:extLst>
              <a:ext uri="{28A0092B-C50C-407E-A947-70E740481C1C}">
                <a14:useLocalDpi xmlns:a14="http://schemas.microsoft.com/office/drawing/2010/main" val="0"/>
              </a:ext>
            </a:extLst>
          </a:blip>
          <a:srcRect t="26740" b="30024"/>
          <a:stretch/>
        </p:blipFill>
        <p:spPr>
          <a:xfrm>
            <a:off x="4312911" y="1093398"/>
            <a:ext cx="3744000" cy="2158821"/>
          </a:xfrm>
          <a:prstGeom prst="rect">
            <a:avLst/>
          </a:prstGeom>
        </p:spPr>
      </p:pic>
      <p:sp>
        <p:nvSpPr>
          <p:cNvPr id="24" name="テキスト ボックス 23"/>
          <p:cNvSpPr txBox="1"/>
          <p:nvPr/>
        </p:nvSpPr>
        <p:spPr>
          <a:xfrm>
            <a:off x="235699" y="3326037"/>
            <a:ext cx="3600000" cy="540000"/>
          </a:xfrm>
          <a:prstGeom prst="rect">
            <a:avLst/>
          </a:prstGeom>
          <a:noFill/>
          <a:ln w="28575">
            <a:solidFill>
              <a:srgbClr val="BA5662"/>
            </a:solidFill>
          </a:ln>
        </p:spPr>
        <p:txBody>
          <a:bodyPr wrap="square" tIns="108000" rtlCol="0">
            <a:spAutoFit/>
          </a:bodyPr>
          <a:lstStyle/>
          <a:p>
            <a:pPr algn="ctr"/>
            <a:r>
              <a:rPr kumimoji="1" lang="ja-JP" altLang="en-US" sz="2400" dirty="0">
                <a:latin typeface="メイリオ" panose="020B0604030504040204" pitchFamily="50" charset="-128"/>
                <a:ea typeface="メイリオ" panose="020B0604030504040204" pitchFamily="50" charset="-128"/>
              </a:rPr>
              <a:t>２年目（</a:t>
            </a:r>
            <a:r>
              <a:rPr kumimoji="1" lang="en-US" altLang="ja-JP" sz="2400" dirty="0">
                <a:latin typeface="メイリオ" panose="020B0604030504040204" pitchFamily="50" charset="-128"/>
                <a:ea typeface="メイリオ" panose="020B0604030504040204" pitchFamily="50" charset="-128"/>
              </a:rPr>
              <a:t>R4</a:t>
            </a:r>
            <a:r>
              <a:rPr kumimoji="1" lang="ja-JP" altLang="en-US" sz="2400" dirty="0">
                <a:latin typeface="メイリオ" panose="020B0604030504040204" pitchFamily="50" charset="-128"/>
                <a:ea typeface="メイリオ" panose="020B0604030504040204" pitchFamily="50" charset="-128"/>
              </a:rPr>
              <a:t>）</a:t>
            </a:r>
          </a:p>
        </p:txBody>
      </p:sp>
      <p:sp>
        <p:nvSpPr>
          <p:cNvPr id="25" name="テキスト ボックス 24"/>
          <p:cNvSpPr txBox="1"/>
          <p:nvPr/>
        </p:nvSpPr>
        <p:spPr>
          <a:xfrm>
            <a:off x="235699" y="5100298"/>
            <a:ext cx="3600000" cy="540000"/>
          </a:xfrm>
          <a:prstGeom prst="rect">
            <a:avLst/>
          </a:prstGeom>
          <a:noFill/>
          <a:ln w="28575">
            <a:solidFill>
              <a:srgbClr val="BA5662"/>
            </a:solidFill>
          </a:ln>
        </p:spPr>
        <p:txBody>
          <a:bodyPr wrap="square" tIns="108000" rtlCol="0">
            <a:spAutoFit/>
          </a:bodyPr>
          <a:lstStyle/>
          <a:p>
            <a:pPr algn="ctr"/>
            <a:r>
              <a:rPr kumimoji="1" lang="ja-JP" altLang="en-US" sz="2400" dirty="0">
                <a:latin typeface="メイリオ" panose="020B0604030504040204" pitchFamily="50" charset="-128"/>
                <a:ea typeface="メイリオ" panose="020B0604030504040204" pitchFamily="50" charset="-128"/>
              </a:rPr>
              <a:t>３年目（</a:t>
            </a:r>
            <a:r>
              <a:rPr kumimoji="1" lang="en-US" altLang="ja-JP" sz="2400" dirty="0">
                <a:latin typeface="メイリオ" panose="020B0604030504040204" pitchFamily="50" charset="-128"/>
                <a:ea typeface="メイリオ" panose="020B0604030504040204" pitchFamily="50" charset="-128"/>
              </a:rPr>
              <a:t>R5</a:t>
            </a:r>
            <a:r>
              <a:rPr kumimoji="1" lang="ja-JP" altLang="en-US" sz="2400" dirty="0">
                <a:latin typeface="メイリオ" panose="020B0604030504040204" pitchFamily="50" charset="-128"/>
                <a:ea typeface="メイリオ" panose="020B0604030504040204" pitchFamily="50" charset="-128"/>
              </a:rPr>
              <a:t>）</a:t>
            </a:r>
          </a:p>
        </p:txBody>
      </p:sp>
      <p:sp>
        <p:nvSpPr>
          <p:cNvPr id="26" name="テキスト ボックス 25">
            <a:extLst>
              <a:ext uri="{FF2B5EF4-FFF2-40B4-BE49-F238E27FC236}">
                <a16:creationId xmlns:a16="http://schemas.microsoft.com/office/drawing/2014/main" id="{516B4FA8-B406-46B2-BAF8-5A2A3FBD7B04}"/>
              </a:ext>
            </a:extLst>
          </p:cNvPr>
          <p:cNvSpPr txBox="1"/>
          <p:nvPr/>
        </p:nvSpPr>
        <p:spPr>
          <a:xfrm>
            <a:off x="235699" y="5623729"/>
            <a:ext cx="8669548" cy="1200329"/>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・チャレンジして失敗 ➡ 失敗から学ぶことも多い</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・規模拡大する中で１作乗り越えることができた ➡ 自信</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516B4FA8-B406-46B2-BAF8-5A2A3FBD7B04}"/>
              </a:ext>
            </a:extLst>
          </p:cNvPr>
          <p:cNvSpPr txBox="1"/>
          <p:nvPr/>
        </p:nvSpPr>
        <p:spPr>
          <a:xfrm>
            <a:off x="235699" y="3912933"/>
            <a:ext cx="8669548" cy="1052596"/>
          </a:xfrm>
          <a:prstGeom prst="rect">
            <a:avLst/>
          </a:prstGeom>
          <a:noFill/>
        </p:spPr>
        <p:txBody>
          <a:bodyPr wrap="square" rtlCol="0">
            <a:spAutoFit/>
          </a:bodyPr>
          <a:lstStyle/>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・基本に立ち返ることの大切さを認識</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・栽培技術は地域の上手な生産者から盗む</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28" name="図 27"/>
          <p:cNvPicPr>
            <a:picLocks noChangeAspect="1"/>
          </p:cNvPicPr>
          <p:nvPr/>
        </p:nvPicPr>
        <p:blipFill rotWithShape="1">
          <a:blip r:embed="rId4" cstate="hqprint">
            <a:extLst>
              <a:ext uri="{28A0092B-C50C-407E-A947-70E740481C1C}">
                <a14:useLocalDpi xmlns:a14="http://schemas.microsoft.com/office/drawing/2010/main" val="0"/>
              </a:ext>
            </a:extLst>
          </a:blip>
          <a:srcRect t="11066" b="19095"/>
          <a:stretch/>
        </p:blipFill>
        <p:spPr>
          <a:xfrm>
            <a:off x="6462928" y="3417401"/>
            <a:ext cx="2340000" cy="2179006"/>
          </a:xfrm>
          <a:prstGeom prst="rect">
            <a:avLst/>
          </a:prstGeom>
        </p:spPr>
      </p:pic>
      <p:sp>
        <p:nvSpPr>
          <p:cNvPr id="29" name="矢印: 上向き折線 3">
            <a:extLst>
              <a:ext uri="{FF2B5EF4-FFF2-40B4-BE49-F238E27FC236}">
                <a16:creationId xmlns:a16="http://schemas.microsoft.com/office/drawing/2014/main" id="{BFF16AD7-2F69-45FC-B6B1-3114F053A166}"/>
              </a:ext>
            </a:extLst>
          </p:cNvPr>
          <p:cNvSpPr/>
          <p:nvPr/>
        </p:nvSpPr>
        <p:spPr>
          <a:xfrm rot="10800000" flipH="1">
            <a:off x="8124279" y="2375140"/>
            <a:ext cx="550194" cy="1015717"/>
          </a:xfrm>
          <a:prstGeom prst="bentUpArrow">
            <a:avLst>
              <a:gd name="adj1" fmla="val 20819"/>
              <a:gd name="adj2" fmla="val 25000"/>
              <a:gd name="adj3" fmla="val 39634"/>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76D30FA0-84AB-4A39-91C9-F6322285B2A6}"/>
              </a:ext>
            </a:extLst>
          </p:cNvPr>
          <p:cNvSpPr txBox="1"/>
          <p:nvPr/>
        </p:nvSpPr>
        <p:spPr>
          <a:xfrm>
            <a:off x="8056911" y="1530871"/>
            <a:ext cx="1075426" cy="830997"/>
          </a:xfrm>
          <a:prstGeom prst="rect">
            <a:avLst/>
          </a:prstGeom>
          <a:noFill/>
        </p:spPr>
        <p:txBody>
          <a:bodyPr wrap="square" rtlCol="0">
            <a:spAutoFit/>
          </a:bodyPr>
          <a:lstStyle/>
          <a:p>
            <a:pPr algn="ctr">
              <a:lnSpc>
                <a:spcPct val="120000"/>
              </a:lnSpc>
            </a:pPr>
            <a:r>
              <a:rPr kumimoji="1" lang="ja-JP" altLang="en-US" sz="2000" u="sng" dirty="0">
                <a:latin typeface="メイリオ" panose="020B0604030504040204" pitchFamily="50" charset="-128"/>
                <a:ea typeface="メイリオ" panose="020B0604030504040204" pitchFamily="50" charset="-128"/>
              </a:rPr>
              <a:t>技術の</a:t>
            </a:r>
            <a:endParaRPr kumimoji="1" lang="en-US" altLang="ja-JP" sz="2000" u="sng" dirty="0">
              <a:latin typeface="メイリオ" panose="020B0604030504040204" pitchFamily="50" charset="-128"/>
              <a:ea typeface="メイリオ" panose="020B0604030504040204" pitchFamily="50" charset="-128"/>
            </a:endParaRPr>
          </a:p>
          <a:p>
            <a:pPr algn="ctr">
              <a:lnSpc>
                <a:spcPct val="120000"/>
              </a:lnSpc>
            </a:pPr>
            <a:r>
              <a:rPr kumimoji="1" lang="ja-JP" altLang="en-US" sz="2000" u="sng" dirty="0">
                <a:latin typeface="メイリオ" panose="020B0604030504040204" pitchFamily="50" charset="-128"/>
                <a:ea typeface="メイリオ" panose="020B0604030504040204" pitchFamily="50" charset="-128"/>
              </a:rPr>
              <a:t>積上げ</a:t>
            </a:r>
          </a:p>
        </p:txBody>
      </p:sp>
    </p:spTree>
    <p:extLst>
      <p:ext uri="{BB962C8B-B14F-4D97-AF65-F5344CB8AC3E}">
        <p14:creationId xmlns:p14="http://schemas.microsoft.com/office/powerpoint/2010/main" val="130444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96473" y="1738527"/>
            <a:ext cx="8748000" cy="5045172"/>
          </a:xfrm>
          <a:prstGeom prst="rect">
            <a:avLst/>
          </a:prstGeom>
        </p:spPr>
      </p:pic>
      <p:sp>
        <p:nvSpPr>
          <p:cNvPr id="7" name="テキスト ボックス 6">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12</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8" name="グループ化 7"/>
          <p:cNvGrpSpPr/>
          <p:nvPr/>
        </p:nvGrpSpPr>
        <p:grpSpPr>
          <a:xfrm>
            <a:off x="-1527" y="0"/>
            <a:ext cx="9144000" cy="875412"/>
            <a:chOff x="-1527" y="0"/>
            <a:chExt cx="9144000" cy="875412"/>
          </a:xfrm>
        </p:grpSpPr>
        <p:sp>
          <p:nvSpPr>
            <p:cNvPr id="9"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就農１～３年目</a:t>
              </a:r>
              <a:r>
                <a:rPr lang="en-US" altLang="ja-JP"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経営状況</a:t>
              </a:r>
              <a:r>
                <a:rPr lang="en-US" altLang="ja-JP"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516B4FA8-B406-46B2-BAF8-5A2A3FBD7B04}"/>
              </a:ext>
            </a:extLst>
          </p:cNvPr>
          <p:cNvSpPr txBox="1"/>
          <p:nvPr/>
        </p:nvSpPr>
        <p:spPr>
          <a:xfrm>
            <a:off x="238925" y="1020737"/>
            <a:ext cx="8669548" cy="572464"/>
          </a:xfrm>
          <a:prstGeom prst="rect">
            <a:avLst/>
          </a:prstGeom>
          <a:noFill/>
        </p:spPr>
        <p:txBody>
          <a:bodyPr wrap="square" rtlCol="0">
            <a:spAutoFit/>
          </a:bodyPr>
          <a:lstStyle/>
          <a:p>
            <a:pPr>
              <a:lnSpc>
                <a:spcPct val="130000"/>
              </a:lnSpc>
            </a:pPr>
            <a:r>
              <a:rPr kumimoji="1" lang="ja-JP" altLang="en-US" sz="2400" u="sng" dirty="0" smtClean="0">
                <a:solidFill>
                  <a:schemeClr val="tx1">
                    <a:lumMod val="95000"/>
                    <a:lumOff val="5000"/>
                  </a:schemeClr>
                </a:solidFill>
                <a:latin typeface="メイリオ" panose="020B0604030504040204" pitchFamily="50" charset="-128"/>
                <a:ea typeface="メイリオ" panose="020B0604030504040204" pitchFamily="50" charset="-128"/>
              </a:rPr>
              <a:t>売立金額（税込み）</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en-US" altLang="ja-JP" sz="20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000" dirty="0" smtClean="0">
                <a:solidFill>
                  <a:schemeClr val="tx1">
                    <a:lumMod val="95000"/>
                    <a:lumOff val="5000"/>
                  </a:schemeClr>
                </a:solidFill>
                <a:latin typeface="メイリオ" panose="020B0604030504040204" pitchFamily="50" charset="-128"/>
                <a:ea typeface="メイリオ" panose="020B0604030504040204" pitchFamily="50" charset="-128"/>
              </a:rPr>
              <a:t>植替分は農協外出荷のためデータ省略</a:t>
            </a:r>
            <a:endParaRPr kumimoji="1" lang="en-US" altLang="ja-JP" sz="2400" dirty="0" smtClean="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56706" y="1648093"/>
            <a:ext cx="1152000" cy="369332"/>
          </a:xfrm>
          <a:prstGeom prst="rect">
            <a:avLst/>
          </a:prstGeom>
          <a:noFill/>
        </p:spPr>
        <p:txBody>
          <a:bodyPr wrap="square" rtlCol="0">
            <a:spAutoFit/>
          </a:bodyPr>
          <a:lstStyle/>
          <a:p>
            <a:pPr algn="ctr"/>
            <a:r>
              <a:rPr kumimoji="1" lang="ja-JP" altLang="en-US"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千円</a:t>
            </a:r>
            <a:r>
              <a:rPr kumimoji="1" lang="ja-JP" altLang="en-US"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7387936" y="1738527"/>
            <a:ext cx="758536" cy="633846"/>
          </a:xfrm>
          <a:prstGeom prst="rect">
            <a:avLst/>
          </a:prstGeom>
          <a:solidFill>
            <a:schemeClr val="accent2">
              <a:lumMod val="20000"/>
              <a:lumOff val="80000"/>
            </a:schemeClr>
          </a:solidFill>
          <a:ln w="19050">
            <a:solidFill>
              <a:schemeClr val="accent2">
                <a:lumMod val="75000"/>
              </a:schemeClr>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kumimoji="1" lang="en-US" altLang="ja-JP" sz="1200" b="1" dirty="0" smtClean="0">
                <a:solidFill>
                  <a:schemeClr val="tx1">
                    <a:lumMod val="95000"/>
                    <a:lumOff val="5000"/>
                  </a:schemeClr>
                </a:solidFill>
                <a:latin typeface="Arial" panose="020B0604020202020204" pitchFamily="34" charset="0"/>
                <a:ea typeface="メイリオ" panose="020B0604030504040204" pitchFamily="50" charset="-128"/>
                <a:cs typeface="Arial" panose="020B0604020202020204" pitchFamily="34" charset="0"/>
              </a:rPr>
              <a:t>10</a:t>
            </a:r>
            <a:r>
              <a:rPr kumimoji="1" lang="ja-JP" altLang="en-US" sz="1200" b="1" dirty="0" smtClean="0">
                <a:solidFill>
                  <a:schemeClr val="tx1">
                    <a:lumMod val="95000"/>
                    <a:lumOff val="5000"/>
                  </a:schemeClr>
                </a:solidFill>
                <a:latin typeface="メイリオ" panose="020B0604030504040204" pitchFamily="50" charset="-128"/>
                <a:ea typeface="メイリオ" panose="020B0604030504040204" pitchFamily="50" charset="-128"/>
                <a:cs typeface="Arial" panose="020B0604020202020204" pitchFamily="34" charset="0"/>
              </a:rPr>
              <a:t>月</a:t>
            </a:r>
            <a:r>
              <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cs typeface="Arial" panose="020B0604020202020204" pitchFamily="34" charset="0"/>
              </a:rPr>
              <a:t>以降</a:t>
            </a:r>
            <a:r>
              <a:rPr kumimoji="1" lang="ja-JP" altLang="en-US" sz="1200" b="1" dirty="0" smtClean="0">
                <a:solidFill>
                  <a:schemeClr val="tx1">
                    <a:lumMod val="95000"/>
                    <a:lumOff val="5000"/>
                  </a:schemeClr>
                </a:solidFill>
                <a:latin typeface="メイリオ" panose="020B0604030504040204" pitchFamily="50" charset="-128"/>
                <a:ea typeface="メイリオ" panose="020B0604030504040204" pitchFamily="50" charset="-128"/>
                <a:cs typeface="Arial" panose="020B0604020202020204" pitchFamily="34" charset="0"/>
              </a:rPr>
              <a:t>収穫</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11" name="インク 10"/>
              <p14:cNvContentPartPr/>
              <p14:nvPr/>
            </p14:nvContentPartPr>
            <p14:xfrm>
              <a:off x="1784204" y="5285625"/>
              <a:ext cx="580320" cy="12240"/>
            </p14:xfrm>
          </p:contentPart>
        </mc:Choice>
        <mc:Fallback>
          <p:pic>
            <p:nvPicPr>
              <p:cNvPr id="11" name="インク 10"/>
              <p:cNvPicPr/>
              <p:nvPr/>
            </p:nvPicPr>
            <p:blipFill>
              <a:blip r:embed="rId5"/>
              <a:stretch>
                <a:fillRect/>
              </a:stretch>
            </p:blipFill>
            <p:spPr>
              <a:xfrm>
                <a:off x="1736324" y="5189505"/>
                <a:ext cx="676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インク 11"/>
              <p14:cNvContentPartPr/>
              <p14:nvPr/>
            </p14:nvContentPartPr>
            <p14:xfrm>
              <a:off x="1761884" y="5307945"/>
              <a:ext cx="178920" cy="360"/>
            </p14:xfrm>
          </p:contentPart>
        </mc:Choice>
        <mc:Fallback>
          <p:pic>
            <p:nvPicPr>
              <p:cNvPr id="12" name="インク 11"/>
              <p:cNvPicPr/>
              <p:nvPr/>
            </p:nvPicPr>
            <p:blipFill>
              <a:blip r:embed="rId7"/>
              <a:stretch>
                <a:fillRect/>
              </a:stretch>
            </p:blipFill>
            <p:spPr>
              <a:xfrm>
                <a:off x="1714004" y="5211825"/>
                <a:ext cx="274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インク 14"/>
              <p14:cNvContentPartPr/>
              <p14:nvPr/>
            </p14:nvContentPartPr>
            <p14:xfrm>
              <a:off x="1873484" y="5296785"/>
              <a:ext cx="360" cy="360"/>
            </p14:xfrm>
          </p:contentPart>
        </mc:Choice>
        <mc:Fallback>
          <p:pic>
            <p:nvPicPr>
              <p:cNvPr id="15" name="インク 14"/>
              <p:cNvPicPr/>
              <p:nvPr/>
            </p:nvPicPr>
            <p:blipFill>
              <a:blip r:embed="rId9"/>
              <a:stretch>
                <a:fillRect/>
              </a:stretch>
            </p:blipFill>
            <p:spPr>
              <a:xfrm>
                <a:off x="1825244" y="520066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インク 15"/>
              <p14:cNvContentPartPr/>
              <p14:nvPr/>
            </p14:nvContentPartPr>
            <p14:xfrm>
              <a:off x="1873484" y="5296785"/>
              <a:ext cx="360" cy="360"/>
            </p14:xfrm>
          </p:contentPart>
        </mc:Choice>
        <mc:Fallback>
          <p:pic>
            <p:nvPicPr>
              <p:cNvPr id="16" name="インク 15"/>
              <p:cNvPicPr/>
              <p:nvPr/>
            </p:nvPicPr>
            <p:blipFill>
              <a:blip r:embed="rId9"/>
              <a:stretch>
                <a:fillRect/>
              </a:stretch>
            </p:blipFill>
            <p:spPr>
              <a:xfrm>
                <a:off x="1825244" y="520066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インク 16"/>
              <p14:cNvContentPartPr/>
              <p14:nvPr/>
            </p14:nvContentPartPr>
            <p14:xfrm>
              <a:off x="1806524" y="5285625"/>
              <a:ext cx="357120" cy="360"/>
            </p14:xfrm>
          </p:contentPart>
        </mc:Choice>
        <mc:Fallback>
          <p:pic>
            <p:nvPicPr>
              <p:cNvPr id="17" name="インク 16"/>
              <p:cNvPicPr/>
              <p:nvPr/>
            </p:nvPicPr>
            <p:blipFill>
              <a:blip r:embed="rId12"/>
              <a:stretch>
                <a:fillRect/>
              </a:stretch>
            </p:blipFill>
            <p:spPr>
              <a:xfrm>
                <a:off x="1758644" y="5189505"/>
                <a:ext cx="452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インク 18"/>
              <p14:cNvContentPartPr/>
              <p14:nvPr/>
            </p14:nvContentPartPr>
            <p14:xfrm>
              <a:off x="1828844" y="5262945"/>
              <a:ext cx="535680" cy="23040"/>
            </p14:xfrm>
          </p:contentPart>
        </mc:Choice>
        <mc:Fallback>
          <p:pic>
            <p:nvPicPr>
              <p:cNvPr id="19" name="インク 18"/>
              <p:cNvPicPr/>
              <p:nvPr/>
            </p:nvPicPr>
            <p:blipFill>
              <a:blip r:embed="rId14"/>
              <a:stretch>
                <a:fillRect/>
              </a:stretch>
            </p:blipFill>
            <p:spPr>
              <a:xfrm>
                <a:off x="1780964" y="5167185"/>
                <a:ext cx="631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インク 20"/>
              <p14:cNvContentPartPr/>
              <p14:nvPr/>
            </p14:nvContentPartPr>
            <p14:xfrm>
              <a:off x="1837844" y="5285625"/>
              <a:ext cx="482040" cy="79920"/>
            </p14:xfrm>
          </p:contentPart>
        </mc:Choice>
        <mc:Fallback>
          <p:pic>
            <p:nvPicPr>
              <p:cNvPr id="21" name="インク 20"/>
              <p:cNvPicPr/>
              <p:nvPr/>
            </p:nvPicPr>
            <p:blipFill>
              <a:blip r:embed="rId16"/>
              <a:stretch>
                <a:fillRect/>
              </a:stretch>
            </p:blipFill>
            <p:spPr>
              <a:xfrm>
                <a:off x="1789604" y="5189505"/>
                <a:ext cx="578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インク 23"/>
              <p14:cNvContentPartPr/>
              <p14:nvPr/>
            </p14:nvContentPartPr>
            <p14:xfrm>
              <a:off x="1906964" y="5263305"/>
              <a:ext cx="360" cy="360"/>
            </p14:xfrm>
          </p:contentPart>
        </mc:Choice>
        <mc:Fallback>
          <p:pic>
            <p:nvPicPr>
              <p:cNvPr id="24" name="インク 23"/>
              <p:cNvPicPr/>
              <p:nvPr/>
            </p:nvPicPr>
            <p:blipFill>
              <a:blip r:embed="rId18"/>
              <a:stretch>
                <a:fillRect/>
              </a:stretch>
            </p:blipFill>
            <p:spPr>
              <a:xfrm>
                <a:off x="185872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インク 24"/>
              <p14:cNvContentPartPr/>
              <p14:nvPr/>
            </p14:nvContentPartPr>
            <p14:xfrm>
              <a:off x="1906964" y="5263305"/>
              <a:ext cx="360" cy="360"/>
            </p14:xfrm>
          </p:contentPart>
        </mc:Choice>
        <mc:Fallback>
          <p:pic>
            <p:nvPicPr>
              <p:cNvPr id="25" name="インク 24"/>
              <p:cNvPicPr/>
              <p:nvPr/>
            </p:nvPicPr>
            <p:blipFill>
              <a:blip r:embed="rId18"/>
              <a:stretch>
                <a:fillRect/>
              </a:stretch>
            </p:blipFill>
            <p:spPr>
              <a:xfrm>
                <a:off x="185872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インク 25"/>
              <p14:cNvContentPartPr/>
              <p14:nvPr/>
            </p14:nvContentPartPr>
            <p14:xfrm>
              <a:off x="1828844" y="5263305"/>
              <a:ext cx="360" cy="360"/>
            </p14:xfrm>
          </p:contentPart>
        </mc:Choice>
        <mc:Fallback>
          <p:pic>
            <p:nvPicPr>
              <p:cNvPr id="26" name="インク 25"/>
              <p:cNvPicPr/>
              <p:nvPr/>
            </p:nvPicPr>
            <p:blipFill>
              <a:blip r:embed="rId21"/>
              <a:stretch>
                <a:fillRect/>
              </a:stretch>
            </p:blipFill>
            <p:spPr>
              <a:xfrm>
                <a:off x="1780964" y="516754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インク 26"/>
              <p14:cNvContentPartPr/>
              <p14:nvPr/>
            </p14:nvContentPartPr>
            <p14:xfrm>
              <a:off x="1828844" y="5263305"/>
              <a:ext cx="360" cy="360"/>
            </p14:xfrm>
          </p:contentPart>
        </mc:Choice>
        <mc:Fallback>
          <p:pic>
            <p:nvPicPr>
              <p:cNvPr id="27" name="インク 26"/>
              <p:cNvPicPr/>
              <p:nvPr/>
            </p:nvPicPr>
            <p:blipFill>
              <a:blip r:embed="rId21"/>
              <a:stretch>
                <a:fillRect/>
              </a:stretch>
            </p:blipFill>
            <p:spPr>
              <a:xfrm>
                <a:off x="1780964" y="516754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インク 27"/>
              <p14:cNvContentPartPr/>
              <p14:nvPr/>
            </p14:nvContentPartPr>
            <p14:xfrm>
              <a:off x="1906964" y="5330265"/>
              <a:ext cx="360" cy="360"/>
            </p14:xfrm>
          </p:contentPart>
        </mc:Choice>
        <mc:Fallback>
          <p:pic>
            <p:nvPicPr>
              <p:cNvPr id="28" name="インク 27"/>
              <p:cNvPicPr/>
              <p:nvPr/>
            </p:nvPicPr>
            <p:blipFill>
              <a:blip r:embed="rId9"/>
              <a:stretch>
                <a:fillRect/>
              </a:stretch>
            </p:blipFill>
            <p:spPr>
              <a:xfrm>
                <a:off x="1858724" y="523414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インク 28"/>
              <p14:cNvContentPartPr/>
              <p14:nvPr/>
            </p14:nvContentPartPr>
            <p14:xfrm>
              <a:off x="1906964" y="5330265"/>
              <a:ext cx="360" cy="360"/>
            </p14:xfrm>
          </p:contentPart>
        </mc:Choice>
        <mc:Fallback>
          <p:pic>
            <p:nvPicPr>
              <p:cNvPr id="29" name="インク 28"/>
              <p:cNvPicPr/>
              <p:nvPr/>
            </p:nvPicPr>
            <p:blipFill>
              <a:blip r:embed="rId9"/>
              <a:stretch>
                <a:fillRect/>
              </a:stretch>
            </p:blipFill>
            <p:spPr>
              <a:xfrm>
                <a:off x="1858724" y="523414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インク 29"/>
              <p14:cNvContentPartPr/>
              <p14:nvPr/>
            </p14:nvContentPartPr>
            <p14:xfrm>
              <a:off x="2107484" y="5307945"/>
              <a:ext cx="360" cy="360"/>
            </p14:xfrm>
          </p:contentPart>
        </mc:Choice>
        <mc:Fallback>
          <p:pic>
            <p:nvPicPr>
              <p:cNvPr id="30" name="インク 29"/>
              <p:cNvPicPr/>
              <p:nvPr/>
            </p:nvPicPr>
            <p:blipFill>
              <a:blip r:embed="rId9"/>
              <a:stretch>
                <a:fillRect/>
              </a:stretch>
            </p:blipFill>
            <p:spPr>
              <a:xfrm>
                <a:off x="2059604" y="521182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インク 30"/>
              <p14:cNvContentPartPr/>
              <p14:nvPr/>
            </p14:nvContentPartPr>
            <p14:xfrm>
              <a:off x="2107484" y="5307945"/>
              <a:ext cx="360" cy="360"/>
            </p14:xfrm>
          </p:contentPart>
        </mc:Choice>
        <mc:Fallback>
          <p:pic>
            <p:nvPicPr>
              <p:cNvPr id="31" name="インク 30"/>
              <p:cNvPicPr/>
              <p:nvPr/>
            </p:nvPicPr>
            <p:blipFill>
              <a:blip r:embed="rId9"/>
              <a:stretch>
                <a:fillRect/>
              </a:stretch>
            </p:blipFill>
            <p:spPr>
              <a:xfrm>
                <a:off x="2059604" y="521182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インク 31"/>
              <p14:cNvContentPartPr/>
              <p14:nvPr/>
            </p14:nvContentPartPr>
            <p14:xfrm>
              <a:off x="2085164" y="5296785"/>
              <a:ext cx="360" cy="360"/>
            </p14:xfrm>
          </p:contentPart>
        </mc:Choice>
        <mc:Fallback>
          <p:pic>
            <p:nvPicPr>
              <p:cNvPr id="32" name="インク 31"/>
              <p:cNvPicPr/>
              <p:nvPr/>
            </p:nvPicPr>
            <p:blipFill>
              <a:blip r:embed="rId9"/>
              <a:stretch>
                <a:fillRect/>
              </a:stretch>
            </p:blipFill>
            <p:spPr>
              <a:xfrm>
                <a:off x="2037284" y="520066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インク 32"/>
              <p14:cNvContentPartPr/>
              <p14:nvPr/>
            </p14:nvContentPartPr>
            <p14:xfrm>
              <a:off x="2085164" y="5296785"/>
              <a:ext cx="360" cy="360"/>
            </p14:xfrm>
          </p:contentPart>
        </mc:Choice>
        <mc:Fallback>
          <p:pic>
            <p:nvPicPr>
              <p:cNvPr id="33" name="インク 32"/>
              <p:cNvPicPr/>
              <p:nvPr/>
            </p:nvPicPr>
            <p:blipFill>
              <a:blip r:embed="rId9"/>
              <a:stretch>
                <a:fillRect/>
              </a:stretch>
            </p:blipFill>
            <p:spPr>
              <a:xfrm>
                <a:off x="2037284" y="520066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インク 33"/>
              <p14:cNvContentPartPr/>
              <p14:nvPr/>
            </p14:nvContentPartPr>
            <p14:xfrm>
              <a:off x="2040524" y="5285625"/>
              <a:ext cx="360" cy="360"/>
            </p14:xfrm>
          </p:contentPart>
        </mc:Choice>
        <mc:Fallback>
          <p:pic>
            <p:nvPicPr>
              <p:cNvPr id="34" name="インク 33"/>
              <p:cNvPicPr/>
              <p:nvPr/>
            </p:nvPicPr>
            <p:blipFill>
              <a:blip r:embed="rId9"/>
              <a:stretch>
                <a:fillRect/>
              </a:stretch>
            </p:blipFill>
            <p:spPr>
              <a:xfrm>
                <a:off x="1992644" y="518950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インク 34"/>
              <p14:cNvContentPartPr/>
              <p14:nvPr/>
            </p14:nvContentPartPr>
            <p14:xfrm>
              <a:off x="2040524" y="5285625"/>
              <a:ext cx="360" cy="360"/>
            </p14:xfrm>
          </p:contentPart>
        </mc:Choice>
        <mc:Fallback>
          <p:pic>
            <p:nvPicPr>
              <p:cNvPr id="35" name="インク 34"/>
              <p:cNvPicPr/>
              <p:nvPr/>
            </p:nvPicPr>
            <p:blipFill>
              <a:blip r:embed="rId9"/>
              <a:stretch>
                <a:fillRect/>
              </a:stretch>
            </p:blipFill>
            <p:spPr>
              <a:xfrm>
                <a:off x="1992644" y="518950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インク 35"/>
              <p14:cNvContentPartPr/>
              <p14:nvPr/>
            </p14:nvContentPartPr>
            <p14:xfrm>
              <a:off x="2040524" y="5263305"/>
              <a:ext cx="360" cy="360"/>
            </p14:xfrm>
          </p:contentPart>
        </mc:Choice>
        <mc:Fallback>
          <p:pic>
            <p:nvPicPr>
              <p:cNvPr id="36" name="インク 35"/>
              <p:cNvPicPr/>
              <p:nvPr/>
            </p:nvPicPr>
            <p:blipFill>
              <a:blip r:embed="rId18"/>
              <a:stretch>
                <a:fillRect/>
              </a:stretch>
            </p:blipFill>
            <p:spPr>
              <a:xfrm>
                <a:off x="199264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インク 36"/>
              <p14:cNvContentPartPr/>
              <p14:nvPr/>
            </p14:nvContentPartPr>
            <p14:xfrm>
              <a:off x="2040524" y="5263305"/>
              <a:ext cx="360" cy="360"/>
            </p14:xfrm>
          </p:contentPart>
        </mc:Choice>
        <mc:Fallback>
          <p:pic>
            <p:nvPicPr>
              <p:cNvPr id="37" name="インク 36"/>
              <p:cNvPicPr/>
              <p:nvPr/>
            </p:nvPicPr>
            <p:blipFill>
              <a:blip r:embed="rId18"/>
              <a:stretch>
                <a:fillRect/>
              </a:stretch>
            </p:blipFill>
            <p:spPr>
              <a:xfrm>
                <a:off x="199264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インク 37"/>
              <p14:cNvContentPartPr/>
              <p14:nvPr/>
            </p14:nvContentPartPr>
            <p14:xfrm>
              <a:off x="2129804" y="5252145"/>
              <a:ext cx="360" cy="360"/>
            </p14:xfrm>
          </p:contentPart>
        </mc:Choice>
        <mc:Fallback>
          <p:pic>
            <p:nvPicPr>
              <p:cNvPr id="38" name="インク 37"/>
              <p:cNvPicPr/>
              <p:nvPr/>
            </p:nvPicPr>
            <p:blipFill>
              <a:blip r:embed="rId18"/>
              <a:stretch>
                <a:fillRect/>
              </a:stretch>
            </p:blipFill>
            <p:spPr>
              <a:xfrm>
                <a:off x="2081924" y="515638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インク 38"/>
              <p14:cNvContentPartPr/>
              <p14:nvPr/>
            </p14:nvContentPartPr>
            <p14:xfrm>
              <a:off x="2129804" y="5252145"/>
              <a:ext cx="360" cy="360"/>
            </p14:xfrm>
          </p:contentPart>
        </mc:Choice>
        <mc:Fallback>
          <p:pic>
            <p:nvPicPr>
              <p:cNvPr id="39" name="インク 38"/>
              <p:cNvPicPr/>
              <p:nvPr/>
            </p:nvPicPr>
            <p:blipFill>
              <a:blip r:embed="rId18"/>
              <a:stretch>
                <a:fillRect/>
              </a:stretch>
            </p:blipFill>
            <p:spPr>
              <a:xfrm>
                <a:off x="2081924" y="515638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インク 39"/>
              <p14:cNvContentPartPr/>
              <p14:nvPr/>
            </p14:nvContentPartPr>
            <p14:xfrm>
              <a:off x="2230244" y="5252145"/>
              <a:ext cx="360" cy="360"/>
            </p14:xfrm>
          </p:contentPart>
        </mc:Choice>
        <mc:Fallback>
          <p:pic>
            <p:nvPicPr>
              <p:cNvPr id="40" name="インク 39"/>
              <p:cNvPicPr/>
              <p:nvPr/>
            </p:nvPicPr>
            <p:blipFill>
              <a:blip r:embed="rId21"/>
              <a:stretch>
                <a:fillRect/>
              </a:stretch>
            </p:blipFill>
            <p:spPr>
              <a:xfrm>
                <a:off x="2182364" y="515638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インク 40"/>
              <p14:cNvContentPartPr/>
              <p14:nvPr/>
            </p14:nvContentPartPr>
            <p14:xfrm>
              <a:off x="2230244" y="5252145"/>
              <a:ext cx="360" cy="360"/>
            </p14:xfrm>
          </p:contentPart>
        </mc:Choice>
        <mc:Fallback>
          <p:pic>
            <p:nvPicPr>
              <p:cNvPr id="41" name="インク 40"/>
              <p:cNvPicPr/>
              <p:nvPr/>
            </p:nvPicPr>
            <p:blipFill>
              <a:blip r:embed="rId21"/>
              <a:stretch>
                <a:fillRect/>
              </a:stretch>
            </p:blipFill>
            <p:spPr>
              <a:xfrm>
                <a:off x="2182364" y="515638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インク 41"/>
              <p14:cNvContentPartPr/>
              <p14:nvPr/>
            </p14:nvContentPartPr>
            <p14:xfrm>
              <a:off x="2230244" y="5252145"/>
              <a:ext cx="360" cy="360"/>
            </p14:xfrm>
          </p:contentPart>
        </mc:Choice>
        <mc:Fallback>
          <p:pic>
            <p:nvPicPr>
              <p:cNvPr id="42" name="インク 41"/>
              <p:cNvPicPr/>
              <p:nvPr/>
            </p:nvPicPr>
            <p:blipFill>
              <a:blip r:embed="rId21"/>
              <a:stretch>
                <a:fillRect/>
              </a:stretch>
            </p:blipFill>
            <p:spPr>
              <a:xfrm>
                <a:off x="2182364" y="515638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インク 42"/>
              <p14:cNvContentPartPr/>
              <p14:nvPr/>
            </p14:nvContentPartPr>
            <p14:xfrm>
              <a:off x="2230244" y="5252145"/>
              <a:ext cx="360" cy="360"/>
            </p14:xfrm>
          </p:contentPart>
        </mc:Choice>
        <mc:Fallback>
          <p:pic>
            <p:nvPicPr>
              <p:cNvPr id="43" name="インク 42"/>
              <p:cNvPicPr/>
              <p:nvPr/>
            </p:nvPicPr>
            <p:blipFill>
              <a:blip r:embed="rId21"/>
              <a:stretch>
                <a:fillRect/>
              </a:stretch>
            </p:blipFill>
            <p:spPr>
              <a:xfrm>
                <a:off x="2182364" y="5156385"/>
                <a:ext cx="9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インク 43"/>
              <p14:cNvContentPartPr/>
              <p14:nvPr/>
            </p14:nvContentPartPr>
            <p14:xfrm>
              <a:off x="2074004" y="5263305"/>
              <a:ext cx="360" cy="360"/>
            </p14:xfrm>
          </p:contentPart>
        </mc:Choice>
        <mc:Fallback>
          <p:pic>
            <p:nvPicPr>
              <p:cNvPr id="44" name="インク 43"/>
              <p:cNvPicPr/>
              <p:nvPr/>
            </p:nvPicPr>
            <p:blipFill>
              <a:blip r:embed="rId18"/>
              <a:stretch>
                <a:fillRect/>
              </a:stretch>
            </p:blipFill>
            <p:spPr>
              <a:xfrm>
                <a:off x="202612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インク 44"/>
              <p14:cNvContentPartPr/>
              <p14:nvPr/>
            </p14:nvContentPartPr>
            <p14:xfrm>
              <a:off x="2074004" y="5263305"/>
              <a:ext cx="360" cy="360"/>
            </p14:xfrm>
          </p:contentPart>
        </mc:Choice>
        <mc:Fallback>
          <p:pic>
            <p:nvPicPr>
              <p:cNvPr id="45" name="インク 44"/>
              <p:cNvPicPr/>
              <p:nvPr/>
            </p:nvPicPr>
            <p:blipFill>
              <a:blip r:embed="rId18"/>
              <a:stretch>
                <a:fillRect/>
              </a:stretch>
            </p:blipFill>
            <p:spPr>
              <a:xfrm>
                <a:off x="2026124" y="5167545"/>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6" name="インク 45"/>
              <p14:cNvContentPartPr/>
              <p14:nvPr/>
            </p14:nvContentPartPr>
            <p14:xfrm>
              <a:off x="2018204" y="5319105"/>
              <a:ext cx="360" cy="360"/>
            </p14:xfrm>
          </p:contentPart>
        </mc:Choice>
        <mc:Fallback>
          <p:pic>
            <p:nvPicPr>
              <p:cNvPr id="46" name="インク 45"/>
              <p:cNvPicPr/>
              <p:nvPr/>
            </p:nvPicPr>
            <p:blipFill>
              <a:blip r:embed="rId9"/>
              <a:stretch>
                <a:fillRect/>
              </a:stretch>
            </p:blipFill>
            <p:spPr>
              <a:xfrm>
                <a:off x="1970324" y="522298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インク 46"/>
              <p14:cNvContentPartPr/>
              <p14:nvPr/>
            </p14:nvContentPartPr>
            <p14:xfrm>
              <a:off x="2018204" y="5319105"/>
              <a:ext cx="360" cy="360"/>
            </p14:xfrm>
          </p:contentPart>
        </mc:Choice>
        <mc:Fallback>
          <p:pic>
            <p:nvPicPr>
              <p:cNvPr id="47" name="インク 46"/>
              <p:cNvPicPr/>
              <p:nvPr/>
            </p:nvPicPr>
            <p:blipFill>
              <a:blip r:embed="rId9"/>
              <a:stretch>
                <a:fillRect/>
              </a:stretch>
            </p:blipFill>
            <p:spPr>
              <a:xfrm>
                <a:off x="1970324" y="5222985"/>
                <a:ext cx="96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8" name="インク 47"/>
              <p14:cNvContentPartPr/>
              <p14:nvPr/>
            </p14:nvContentPartPr>
            <p14:xfrm>
              <a:off x="1817684" y="5318385"/>
              <a:ext cx="502200" cy="23400"/>
            </p14:xfrm>
          </p:contentPart>
        </mc:Choice>
        <mc:Fallback>
          <p:pic>
            <p:nvPicPr>
              <p:cNvPr id="48" name="インク 47"/>
              <p:cNvPicPr/>
              <p:nvPr/>
            </p:nvPicPr>
            <p:blipFill>
              <a:blip r:embed="rId44"/>
              <a:stretch>
                <a:fillRect/>
              </a:stretch>
            </p:blipFill>
            <p:spPr>
              <a:xfrm>
                <a:off x="1769804" y="5222265"/>
                <a:ext cx="597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0" name="インク 49"/>
              <p14:cNvContentPartPr/>
              <p14:nvPr/>
            </p14:nvContentPartPr>
            <p14:xfrm>
              <a:off x="1766204" y="2988465"/>
              <a:ext cx="4367160" cy="2355840"/>
            </p14:xfrm>
          </p:contentPart>
        </mc:Choice>
        <mc:Fallback>
          <p:pic>
            <p:nvPicPr>
              <p:cNvPr id="50" name="インク 49"/>
              <p:cNvPicPr/>
              <p:nvPr/>
            </p:nvPicPr>
            <p:blipFill>
              <a:blip r:embed="rId46"/>
              <a:stretch>
                <a:fillRect/>
              </a:stretch>
            </p:blipFill>
            <p:spPr>
              <a:xfrm>
                <a:off x="1728044" y="2950305"/>
                <a:ext cx="4443480" cy="2432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4" name="インク 63"/>
              <p14:cNvContentPartPr/>
              <p14:nvPr/>
            </p14:nvContentPartPr>
            <p14:xfrm>
              <a:off x="5575724" y="3880545"/>
              <a:ext cx="2464560" cy="591480"/>
            </p14:xfrm>
          </p:contentPart>
        </mc:Choice>
        <mc:Fallback>
          <p:pic>
            <p:nvPicPr>
              <p:cNvPr id="64" name="インク 63"/>
              <p:cNvPicPr/>
              <p:nvPr/>
            </p:nvPicPr>
            <p:blipFill>
              <a:blip r:embed="rId48"/>
              <a:stretch>
                <a:fillRect/>
              </a:stretch>
            </p:blipFill>
            <p:spPr>
              <a:xfrm>
                <a:off x="5537564" y="3842385"/>
                <a:ext cx="2540880" cy="667800"/>
              </a:xfrm>
              <a:prstGeom prst="rect">
                <a:avLst/>
              </a:prstGeom>
            </p:spPr>
          </p:pic>
        </mc:Fallback>
      </mc:AlternateContent>
    </p:spTree>
    <p:extLst>
      <p:ext uri="{BB962C8B-B14F-4D97-AF65-F5344CB8AC3E}">
        <p14:creationId xmlns:p14="http://schemas.microsoft.com/office/powerpoint/2010/main" val="1401189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EC8E10-8EB8-453F-ADDB-5D8E5AC05A6E}"/>
              </a:ext>
            </a:extLst>
          </p:cNvPr>
          <p:cNvSpPr txBox="1"/>
          <p:nvPr/>
        </p:nvSpPr>
        <p:spPr>
          <a:xfrm>
            <a:off x="235699" y="1126372"/>
            <a:ext cx="8669548" cy="2419124"/>
          </a:xfrm>
          <a:prstGeom prst="rect">
            <a:avLst/>
          </a:prstGeom>
          <a:noFill/>
        </p:spPr>
        <p:txBody>
          <a:bodyPr wrap="square" rtlCol="0">
            <a:spAutoFit/>
          </a:bodyPr>
          <a:lstStyle/>
          <a:p>
            <a:pPr>
              <a:lnSpc>
                <a:spcPct val="150000"/>
              </a:lnSpc>
            </a:pP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栽培技術</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・秀品率の向上（高節位の着果）</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・日々の作業を怠らない</a:t>
            </a:r>
            <a:endPar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・新たな品種を導入</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13</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13" name="グループ化 12"/>
          <p:cNvGrpSpPr/>
          <p:nvPr/>
        </p:nvGrpSpPr>
        <p:grpSpPr>
          <a:xfrm>
            <a:off x="-1527" y="0"/>
            <a:ext cx="9144000" cy="875412"/>
            <a:chOff x="-1527" y="0"/>
            <a:chExt cx="9144000" cy="875412"/>
          </a:xfrm>
        </p:grpSpPr>
        <p:sp>
          <p:nvSpPr>
            <p:cNvPr id="14"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の目標</a:t>
              </a:r>
              <a:endPar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3CEC8E10-8EB8-453F-ADDB-5D8E5AC05A6E}"/>
              </a:ext>
            </a:extLst>
          </p:cNvPr>
          <p:cNvSpPr txBox="1"/>
          <p:nvPr/>
        </p:nvSpPr>
        <p:spPr>
          <a:xfrm>
            <a:off x="235699" y="3796457"/>
            <a:ext cx="8669548" cy="2419124"/>
          </a:xfrm>
          <a:prstGeom prst="rect">
            <a:avLst/>
          </a:prstGeom>
          <a:noFill/>
        </p:spPr>
        <p:txBody>
          <a:bodyPr wrap="square" rtlCol="0">
            <a:spAutoFit/>
          </a:bodyPr>
          <a:lstStyle/>
          <a:p>
            <a:pPr>
              <a:lnSpc>
                <a:spcPct val="150000"/>
              </a:lnSpc>
            </a:pP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経営</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p>
          <a:p>
            <a:pPr>
              <a:lnSpc>
                <a:spcPct val="130000"/>
              </a:lnSpc>
            </a:pP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・経費削減</a:t>
            </a:r>
            <a:endPar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・単価向上による所得の倍増</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・新たな販売先を開拓（地域直売所を活用）</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618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527" y="0"/>
            <a:ext cx="9144000" cy="875412"/>
            <a:chOff x="-1527" y="0"/>
            <a:chExt cx="9144000" cy="875412"/>
          </a:xfrm>
        </p:grpSpPr>
        <p:sp>
          <p:nvSpPr>
            <p:cNvPr id="12"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あったらいいな</a:t>
              </a:r>
              <a:endPar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BE602398-FCBD-44D1-9708-480B303DA4C2}"/>
              </a:ext>
            </a:extLst>
          </p:cNvPr>
          <p:cNvSpPr txBox="1"/>
          <p:nvPr/>
        </p:nvSpPr>
        <p:spPr>
          <a:xfrm>
            <a:off x="122839" y="977427"/>
            <a:ext cx="3888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a:t>
            </a:r>
            <a:r>
              <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技術</a:t>
            </a: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14</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1DFD577E-1273-4A47-90D8-9AB7212749A4}"/>
              </a:ext>
            </a:extLst>
          </p:cNvPr>
          <p:cNvSpPr txBox="1"/>
          <p:nvPr/>
        </p:nvSpPr>
        <p:spPr>
          <a:xfrm>
            <a:off x="4164587" y="977427"/>
            <a:ext cx="3888000" cy="738664"/>
          </a:xfrm>
          <a:prstGeom prst="rect">
            <a:avLst/>
          </a:prstGeom>
          <a:noFill/>
        </p:spPr>
        <p:txBody>
          <a:bodyPr wrap="square" rtlCol="0">
            <a:spAutoFit/>
          </a:bodyPr>
          <a:lstStyle/>
          <a:p>
            <a:pPr>
              <a:lnSpc>
                <a:spcPct val="15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施設</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FF3405A-B80E-44D9-ACA4-0FD2900EE616}"/>
              </a:ext>
            </a:extLst>
          </p:cNvPr>
          <p:cNvSpPr txBox="1"/>
          <p:nvPr/>
        </p:nvSpPr>
        <p:spPr>
          <a:xfrm>
            <a:off x="122839" y="1598196"/>
            <a:ext cx="3888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土地</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A833A319-F765-42AA-99F8-DCE5B4082677}"/>
              </a:ext>
            </a:extLst>
          </p:cNvPr>
          <p:cNvSpPr txBox="1"/>
          <p:nvPr/>
        </p:nvSpPr>
        <p:spPr>
          <a:xfrm>
            <a:off x="4164587" y="1598196"/>
            <a:ext cx="3888000" cy="738664"/>
          </a:xfrm>
          <a:prstGeom prst="rect">
            <a:avLst/>
          </a:prstGeom>
          <a:noFill/>
        </p:spPr>
        <p:txBody>
          <a:bodyPr wrap="square" rtlCol="0">
            <a:spAutoFit/>
          </a:bodyPr>
          <a:lstStyle/>
          <a:p>
            <a:pPr>
              <a:lnSpc>
                <a:spcPct val="15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お金</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DA7658D-4D66-4FEF-9166-A9D271873DE4}"/>
              </a:ext>
            </a:extLst>
          </p:cNvPr>
          <p:cNvSpPr txBox="1"/>
          <p:nvPr/>
        </p:nvSpPr>
        <p:spPr>
          <a:xfrm>
            <a:off x="122839" y="2205464"/>
            <a:ext cx="3888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機械</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7DC5041-E524-469A-B39F-9863A8EBC894}"/>
              </a:ext>
            </a:extLst>
          </p:cNvPr>
          <p:cNvSpPr txBox="1"/>
          <p:nvPr/>
        </p:nvSpPr>
        <p:spPr>
          <a:xfrm>
            <a:off x="4164587" y="2205464"/>
            <a:ext cx="5040000" cy="612000"/>
          </a:xfrm>
          <a:prstGeom prst="rect">
            <a:avLst/>
          </a:prstGeom>
          <a:noFill/>
        </p:spPr>
        <p:txBody>
          <a:bodyPr wrap="square" rtlCol="0">
            <a:spAutoFit/>
          </a:bodyPr>
          <a:lstStyle/>
          <a:p>
            <a:pPr>
              <a:lnSpc>
                <a:spcPct val="15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学べる</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環境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2088731-C05F-40D0-A1D0-547F3A9CB1D6}"/>
              </a:ext>
            </a:extLst>
          </p:cNvPr>
          <p:cNvSpPr txBox="1"/>
          <p:nvPr/>
        </p:nvSpPr>
        <p:spPr>
          <a:xfrm>
            <a:off x="122839" y="2866961"/>
            <a:ext cx="7848000" cy="738664"/>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気軽に相談できる</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先輩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や </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仲間</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がいたらいいな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EE06F869-641B-404C-9024-AD58DD789128}"/>
              </a:ext>
            </a:extLst>
          </p:cNvPr>
          <p:cNvSpPr txBox="1"/>
          <p:nvPr/>
        </p:nvSpPr>
        <p:spPr>
          <a:xfrm>
            <a:off x="122839" y="3505015"/>
            <a:ext cx="6552000" cy="756000"/>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関係機関との繋がり</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72C18610-DA6E-4EE1-A5A3-EA91D70E4BEE}"/>
              </a:ext>
            </a:extLst>
          </p:cNvPr>
          <p:cNvSpPr txBox="1"/>
          <p:nvPr/>
        </p:nvSpPr>
        <p:spPr>
          <a:xfrm>
            <a:off x="122839" y="4155678"/>
            <a:ext cx="6336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家族の手助け</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0996530-71BD-4B61-90A8-CE07EF7A6F08}"/>
              </a:ext>
            </a:extLst>
          </p:cNvPr>
          <p:cNvSpPr txBox="1"/>
          <p:nvPr/>
        </p:nvSpPr>
        <p:spPr>
          <a:xfrm>
            <a:off x="122839" y="4840482"/>
            <a:ext cx="3888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自信</a:t>
            </a: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697DAB2-B58C-4C28-A0F4-7C918F372EE2}"/>
              </a:ext>
            </a:extLst>
          </p:cNvPr>
          <p:cNvSpPr txBox="1"/>
          <p:nvPr/>
        </p:nvSpPr>
        <p:spPr>
          <a:xfrm>
            <a:off x="4164587" y="4840481"/>
            <a:ext cx="3888000" cy="684803"/>
          </a:xfrm>
          <a:prstGeom prst="rect">
            <a:avLst/>
          </a:prstGeom>
          <a:noFill/>
        </p:spPr>
        <p:txBody>
          <a:bodyPr wrap="square" rtlCol="0">
            <a:spAutoFit/>
          </a:bodyPr>
          <a:lstStyle/>
          <a:p>
            <a:pPr>
              <a:lnSpc>
                <a:spcPct val="15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 </a:t>
            </a:r>
            <a:r>
              <a:rPr kumimoji="1"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経験</a:t>
            </a: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があったらいいな</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09189AE2-ABC7-40E4-B87B-E40CC4F697AA}"/>
              </a:ext>
            </a:extLst>
          </p:cNvPr>
          <p:cNvSpPr txBox="1"/>
          <p:nvPr/>
        </p:nvSpPr>
        <p:spPr>
          <a:xfrm>
            <a:off x="587944" y="5786935"/>
            <a:ext cx="7965057" cy="923330"/>
          </a:xfrm>
          <a:prstGeom prst="rect">
            <a:avLst/>
          </a:prstGeom>
          <a:noFill/>
        </p:spPr>
        <p:txBody>
          <a:bodyPr wrap="square" rtlCol="0">
            <a:spAutoFit/>
          </a:bodyPr>
          <a:lstStyle/>
          <a:p>
            <a:pPr algn="ctr"/>
            <a:r>
              <a:rPr kumimoji="1" lang="ja-JP" altLang="en-US" sz="4400" b="1" dirty="0">
                <a:solidFill>
                  <a:schemeClr val="tx1">
                    <a:lumMod val="65000"/>
                    <a:lumOff val="35000"/>
                  </a:schemeClr>
                </a:solidFill>
                <a:latin typeface="メイリオ" panose="020B0604030504040204" pitchFamily="50" charset="-128"/>
                <a:ea typeface="メイリオ" panose="020B0604030504040204" pitchFamily="50" charset="-128"/>
              </a:rPr>
              <a:t>あったらいい</a:t>
            </a:r>
            <a:r>
              <a:rPr kumimoji="1" lang="ja-JP" altLang="en-US" sz="4400" b="1" dirty="0" smtClean="0">
                <a:solidFill>
                  <a:schemeClr val="tx1">
                    <a:lumMod val="65000"/>
                    <a:lumOff val="35000"/>
                  </a:schemeClr>
                </a:solidFill>
                <a:latin typeface="メイリオ" panose="020B0604030504040204" pitchFamily="50" charset="-128"/>
                <a:ea typeface="メイリオ" panose="020B0604030504040204" pitchFamily="50" charset="-128"/>
              </a:rPr>
              <a:t>な </a:t>
            </a:r>
            <a:r>
              <a:rPr kumimoji="1" lang="ja-JP" altLang="en-US" sz="3200" b="1" dirty="0" smtClean="0">
                <a:latin typeface="メイリオ" panose="020B0604030504040204" pitchFamily="50" charset="-128"/>
                <a:ea typeface="メイリオ" panose="020B0604030504040204" pitchFamily="50" charset="-128"/>
              </a:rPr>
              <a:t>を </a:t>
            </a:r>
            <a:r>
              <a:rPr kumimoji="1" lang="ja-JP" altLang="en-US" sz="5400" b="1" dirty="0" smtClean="0">
                <a:solidFill>
                  <a:srgbClr val="FF0000"/>
                </a:solidFill>
                <a:latin typeface="メイリオ" panose="020B0604030504040204" pitchFamily="50" charset="-128"/>
                <a:ea typeface="メイリオ" panose="020B0604030504040204" pitchFamily="50" charset="-128"/>
              </a:rPr>
              <a:t>現実</a:t>
            </a:r>
            <a:r>
              <a:rPr kumimoji="1" lang="ja-JP" altLang="en-US" sz="4400" b="1" dirty="0" smtClean="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に</a:t>
            </a:r>
            <a:endParaRPr kumimoji="1" lang="ja-JP" altLang="en-US" sz="4400" b="1" dirty="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1118060" y="6521120"/>
            <a:ext cx="41760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809447" y="6521120"/>
            <a:ext cx="15840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08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527" y="0"/>
            <a:ext cx="9144000" cy="875412"/>
            <a:chOff x="-1527" y="0"/>
            <a:chExt cx="9144000" cy="875412"/>
          </a:xfrm>
        </p:grpSpPr>
        <p:sp>
          <p:nvSpPr>
            <p:cNvPr id="10"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さいごに</a:t>
              </a:r>
            </a:p>
          </p:txBody>
        </p:sp>
        <p:sp>
          <p:nvSpPr>
            <p:cNvPr id="11" name="正方形/長方形 10"/>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15</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BE602398-FCBD-44D1-9708-480B303DA4C2}"/>
              </a:ext>
            </a:extLst>
          </p:cNvPr>
          <p:cNvSpPr txBox="1"/>
          <p:nvPr/>
        </p:nvSpPr>
        <p:spPr>
          <a:xfrm>
            <a:off x="332363" y="1807548"/>
            <a:ext cx="8669548" cy="1338828"/>
          </a:xfrm>
          <a:prstGeom prst="rect">
            <a:avLst/>
          </a:prstGeom>
          <a:noFill/>
        </p:spPr>
        <p:txBody>
          <a:bodyPr wrap="square" rtlCol="0">
            <a:spAutoFit/>
          </a:bodyPr>
          <a:lstStyle/>
          <a:p>
            <a:pPr>
              <a:lnSpc>
                <a:spcPct val="15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とにかくチャレンジする</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marL="288000">
              <a:lnSpc>
                <a:spcPct val="150000"/>
              </a:lnSpc>
            </a:pP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・一度の失敗でめげない　・種をまき続ける</a:t>
            </a:r>
            <a:endPar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BE602398-FCBD-44D1-9708-480B303DA4C2}"/>
              </a:ext>
            </a:extLst>
          </p:cNvPr>
          <p:cNvSpPr txBox="1"/>
          <p:nvPr/>
        </p:nvSpPr>
        <p:spPr>
          <a:xfrm>
            <a:off x="332363" y="3429000"/>
            <a:ext cx="8669548" cy="684803"/>
          </a:xfrm>
          <a:prstGeom prst="rect">
            <a:avLst/>
          </a:prstGeom>
          <a:noFill/>
        </p:spPr>
        <p:txBody>
          <a:bodyPr wrap="square" rtlCol="0">
            <a:spAutoFit/>
          </a:bodyPr>
          <a:lstStyle/>
          <a:p>
            <a:pPr>
              <a:lnSpc>
                <a:spcPct val="15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コミュニケーションを大事に！人の話をよく</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聞く</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E602398-FCBD-44D1-9708-480B303DA4C2}"/>
              </a:ext>
            </a:extLst>
          </p:cNvPr>
          <p:cNvSpPr txBox="1"/>
          <p:nvPr/>
        </p:nvSpPr>
        <p:spPr>
          <a:xfrm>
            <a:off x="332363" y="4654233"/>
            <a:ext cx="9000000" cy="1938992"/>
          </a:xfrm>
          <a:prstGeom prst="rect">
            <a:avLst/>
          </a:prstGeom>
          <a:noFill/>
        </p:spPr>
        <p:txBody>
          <a:bodyPr wrap="square" rtlCol="0">
            <a:spAutoFit/>
          </a:bodyPr>
          <a:lstStyle/>
          <a:p>
            <a:pPr>
              <a:lnSpc>
                <a:spcPct val="150000"/>
              </a:lnSpc>
            </a:pP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現実的な経営計画をたてる</a:t>
            </a:r>
            <a:endParaRPr kumimoji="1"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pPr marL="288000">
              <a:lnSpc>
                <a:spcPct val="150000"/>
              </a:lnSpc>
            </a:pP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600" dirty="0">
                <a:solidFill>
                  <a:schemeClr val="tx1">
                    <a:lumMod val="95000"/>
                    <a:lumOff val="5000"/>
                  </a:schemeClr>
                </a:solidFill>
                <a:latin typeface="メイリオ" panose="020B0604030504040204" pitchFamily="50" charset="-128"/>
                <a:ea typeface="メイリオ" panose="020B0604030504040204" pitchFamily="50" charset="-128"/>
              </a:rPr>
              <a:t>３年目までが勝負</a:t>
            </a:r>
            <a:endPar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endParaRPr>
          </a:p>
          <a:p>
            <a:pPr marL="288000">
              <a:lnSpc>
                <a:spcPct val="150000"/>
              </a:lnSpc>
            </a:pP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600" dirty="0">
                <a:solidFill>
                  <a:schemeClr val="tx1">
                    <a:lumMod val="95000"/>
                    <a:lumOff val="5000"/>
                  </a:schemeClr>
                </a:solidFill>
                <a:latin typeface="メイリオ" panose="020B0604030504040204" pitchFamily="50" charset="-128"/>
                <a:ea typeface="メイリオ" panose="020B0604030504040204" pitchFamily="50" charset="-128"/>
              </a:rPr>
              <a:t>経営開始型がなくなっても、生活できる準備を整える　</a:t>
            </a:r>
            <a:endPar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CCF190CA-8665-4C7F-B082-2A71F7FC004D}"/>
              </a:ext>
            </a:extLst>
          </p:cNvPr>
          <p:cNvSpPr txBox="1"/>
          <p:nvPr/>
        </p:nvSpPr>
        <p:spPr>
          <a:xfrm>
            <a:off x="238925" y="990887"/>
            <a:ext cx="8669548" cy="727122"/>
          </a:xfrm>
          <a:prstGeom prst="rect">
            <a:avLst/>
          </a:prstGeom>
          <a:noFill/>
        </p:spPr>
        <p:txBody>
          <a:bodyPr wrap="square" rtlCol="0">
            <a:spAutoFit/>
          </a:bodyPr>
          <a:lstStyle/>
          <a:p>
            <a:pPr>
              <a:lnSpc>
                <a:spcPct val="150000"/>
              </a:lnSpc>
            </a:pPr>
            <a:r>
              <a:rPr kumimoji="1" lang="ja-JP" altLang="en-US" sz="3000" u="sng" dirty="0">
                <a:solidFill>
                  <a:schemeClr val="tx1">
                    <a:lumMod val="95000"/>
                    <a:lumOff val="5000"/>
                  </a:schemeClr>
                </a:solidFill>
                <a:latin typeface="メイリオ" panose="020B0604030504040204" pitchFamily="50" charset="-128"/>
                <a:ea typeface="メイリオ" panose="020B0604030504040204" pitchFamily="50" charset="-128"/>
              </a:rPr>
              <a:t>これまでの経験から伝えたいこと</a:t>
            </a:r>
            <a:endParaRPr kumimoji="1" lang="en-US" altLang="ja-JP" sz="3000" u="sng"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CB84B30B-1348-4E01-9D08-793AC351E2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22" y="1574945"/>
            <a:ext cx="720000" cy="959715"/>
          </a:xfrm>
          <a:prstGeom prst="rect">
            <a:avLst/>
          </a:prstGeom>
        </p:spPr>
      </p:pic>
      <p:pic>
        <p:nvPicPr>
          <p:cNvPr id="20" name="図 19">
            <a:extLst>
              <a:ext uri="{FF2B5EF4-FFF2-40B4-BE49-F238E27FC236}">
                <a16:creationId xmlns:a16="http://schemas.microsoft.com/office/drawing/2014/main" id="{CE3215DB-C198-4E07-A961-A9283A154D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22" y="3167958"/>
            <a:ext cx="720000" cy="959715"/>
          </a:xfrm>
          <a:prstGeom prst="rect">
            <a:avLst/>
          </a:prstGeom>
        </p:spPr>
      </p:pic>
      <p:pic>
        <p:nvPicPr>
          <p:cNvPr id="21" name="図 20">
            <a:extLst>
              <a:ext uri="{FF2B5EF4-FFF2-40B4-BE49-F238E27FC236}">
                <a16:creationId xmlns:a16="http://schemas.microsoft.com/office/drawing/2014/main" id="{F16850E1-3226-4E4C-8EF2-C8D3F421F0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22" y="4388715"/>
            <a:ext cx="720000" cy="959715"/>
          </a:xfrm>
          <a:prstGeom prst="rect">
            <a:avLst/>
          </a:prstGeom>
        </p:spPr>
      </p:pic>
    </p:spTree>
    <p:extLst>
      <p:ext uri="{BB962C8B-B14F-4D97-AF65-F5344CB8AC3E}">
        <p14:creationId xmlns:p14="http://schemas.microsoft.com/office/powerpoint/2010/main" val="104251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527" y="0"/>
            <a:ext cx="9144000" cy="875412"/>
            <a:chOff x="-1527" y="0"/>
            <a:chExt cx="9144000" cy="875412"/>
          </a:xfrm>
        </p:grpSpPr>
        <p:sp>
          <p:nvSpPr>
            <p:cNvPr id="12"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自己紹介</a:t>
              </a:r>
              <a:endPar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p:cNvPicPr>
            <a:picLocks noChangeAspect="1"/>
          </p:cNvPicPr>
          <p:nvPr/>
        </p:nvPicPr>
        <p:blipFill rotWithShape="1">
          <a:blip r:embed="rId3" cstate="hqprint">
            <a:extLst>
              <a:ext uri="{28A0092B-C50C-407E-A947-70E740481C1C}">
                <a14:useLocalDpi xmlns:a14="http://schemas.microsoft.com/office/drawing/2010/main" val="0"/>
              </a:ext>
            </a:extLst>
          </a:blip>
          <a:srcRect l="-1" t="11048" r="477" b="24762"/>
          <a:stretch/>
        </p:blipFill>
        <p:spPr>
          <a:xfrm>
            <a:off x="457200" y="929138"/>
            <a:ext cx="2867666" cy="2466101"/>
          </a:xfrm>
          <a:prstGeom prst="rect">
            <a:avLst/>
          </a:prstGeom>
          <a:ln>
            <a:noFill/>
          </a:ln>
          <a:effectLst>
            <a:softEdge rad="50800"/>
          </a:effectLst>
        </p:spPr>
      </p:pic>
      <p:sp>
        <p:nvSpPr>
          <p:cNvPr id="19" name="角丸四角形 18"/>
          <p:cNvSpPr/>
          <p:nvPr/>
        </p:nvSpPr>
        <p:spPr>
          <a:xfrm>
            <a:off x="593974" y="3476045"/>
            <a:ext cx="7952997" cy="1887970"/>
          </a:xfrm>
          <a:prstGeom prst="roundRect">
            <a:avLst/>
          </a:prstGeom>
          <a:solidFill>
            <a:schemeClr val="accent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5AC5FF2-18C9-4E5E-9229-8EA8CE1C34A2}"/>
              </a:ext>
            </a:extLst>
          </p:cNvPr>
          <p:cNvSpPr txBox="1"/>
          <p:nvPr/>
        </p:nvSpPr>
        <p:spPr>
          <a:xfrm>
            <a:off x="3516279" y="1170564"/>
            <a:ext cx="5364000" cy="582467"/>
          </a:xfrm>
          <a:prstGeom prst="rect">
            <a:avLst/>
          </a:prstGeom>
          <a:noFill/>
        </p:spPr>
        <p:txBody>
          <a:bodyPr wrap="square" rtlCol="0">
            <a:spAutoFit/>
          </a:bodyPr>
          <a:lstStyle/>
          <a:p>
            <a:pPr>
              <a:lnSpc>
                <a:spcPct val="130000"/>
              </a:lnSpc>
            </a:pPr>
            <a:r>
              <a:rPr kumimoji="1" lang="ja-JP" altLang="en-US" sz="2600" dirty="0">
                <a:solidFill>
                  <a:schemeClr val="tx1">
                    <a:lumMod val="95000"/>
                    <a:lumOff val="5000"/>
                  </a:schemeClr>
                </a:solidFill>
                <a:latin typeface="メイリオ" panose="020B0604030504040204" pitchFamily="50" charset="-128"/>
                <a:ea typeface="メイリオ" panose="020B0604030504040204" pitchFamily="50" charset="-128"/>
              </a:rPr>
              <a:t>近藤　雅仁　（</a:t>
            </a:r>
            <a:r>
              <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rPr>
              <a:t>32</a:t>
            </a:r>
            <a:r>
              <a:rPr kumimoji="1" lang="ja-JP" altLang="en-US" sz="2600" dirty="0">
                <a:solidFill>
                  <a:schemeClr val="tx1">
                    <a:lumMod val="95000"/>
                    <a:lumOff val="5000"/>
                  </a:schemeClr>
                </a:solidFill>
                <a:latin typeface="メイリオ" panose="020B0604030504040204" pitchFamily="50" charset="-128"/>
                <a:ea typeface="メイリオ" panose="020B0604030504040204" pitchFamily="50" charset="-128"/>
              </a:rPr>
              <a:t>歳、スイカ</a:t>
            </a: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9296D55-D364-4DD3-A017-338C1E80A882}"/>
              </a:ext>
            </a:extLst>
          </p:cNvPr>
          <p:cNvSpPr txBox="1"/>
          <p:nvPr/>
        </p:nvSpPr>
        <p:spPr>
          <a:xfrm>
            <a:off x="3516279" y="1778803"/>
            <a:ext cx="5796000" cy="1532727"/>
          </a:xfrm>
          <a:prstGeom prst="rect">
            <a:avLst/>
          </a:prstGeom>
          <a:noFill/>
        </p:spPr>
        <p:txBody>
          <a:bodyPr wrap="square" rtlCol="0">
            <a:spAutoFit/>
          </a:bodyPr>
          <a:lstStyle/>
          <a:p>
            <a:pPr>
              <a:lnSpc>
                <a:spcPct val="13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家族</a:t>
            </a:r>
            <a:endParaRPr kumimoji="1" lang="en-US" altLang="ja-JP" sz="24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妻（</a:t>
            </a:r>
            <a:r>
              <a:rPr kumimoji="1" lang="en-US" altLang="ja-JP" sz="2400" dirty="0" smtClean="0">
                <a:solidFill>
                  <a:schemeClr val="tx1">
                    <a:lumMod val="95000"/>
                    <a:lumOff val="5000"/>
                  </a:schemeClr>
                </a:solidFill>
                <a:latin typeface="メイリオ" panose="020B0604030504040204" pitchFamily="50" charset="-128"/>
                <a:ea typeface="メイリオ" panose="020B0604030504040204" pitchFamily="50" charset="-128"/>
              </a:rPr>
              <a:t>32</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歳）</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長男（</a:t>
            </a:r>
            <a:r>
              <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rPr>
              <a:t>5</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歳）次男（</a:t>
            </a:r>
            <a:r>
              <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rPr>
              <a:t>3</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歳）三男（</a:t>
            </a:r>
            <a:r>
              <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rPr>
              <a:t>2</a:t>
            </a: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カ月）</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51942" y="3175385"/>
            <a:ext cx="2078182" cy="504000"/>
          </a:xfrm>
          <a:prstGeom prst="roundRect">
            <a:avLst/>
          </a:prstGeom>
          <a:solidFill>
            <a:schemeClr val="accent2">
              <a:lumMod val="40000"/>
              <a:lumOff val="60000"/>
            </a:schemeClr>
          </a:solidFill>
          <a:ln w="28575">
            <a:solidFill>
              <a:srgbClr val="BA5662"/>
            </a:solidFill>
          </a:ln>
        </p:spPr>
        <p:txBody>
          <a:bodyPr wrap="square" tIns="108000" rtlCol="0">
            <a:spAutoFit/>
          </a:bodyPr>
          <a:lstStyle/>
          <a:p>
            <a:pPr algn="ctr"/>
            <a:r>
              <a:rPr kumimoji="1" lang="ja-JP" altLang="en-US" sz="2400" b="1" dirty="0">
                <a:latin typeface="メイリオ" panose="020B0604030504040204" pitchFamily="50" charset="-128"/>
                <a:ea typeface="メイリオ" panose="020B0604030504040204" pitchFamily="50" charset="-128"/>
              </a:rPr>
              <a:t>経営の目標</a:t>
            </a:r>
          </a:p>
        </p:txBody>
      </p:sp>
      <p:sp>
        <p:nvSpPr>
          <p:cNvPr id="23" name="テキスト ボックス 22"/>
          <p:cNvSpPr txBox="1"/>
          <p:nvPr/>
        </p:nvSpPr>
        <p:spPr>
          <a:xfrm>
            <a:off x="358472" y="5995872"/>
            <a:ext cx="8424000" cy="658811"/>
          </a:xfrm>
          <a:prstGeom prst="rect">
            <a:avLst/>
          </a:prstGeom>
          <a:solidFill>
            <a:srgbClr val="D20055"/>
          </a:solidFill>
          <a:ln>
            <a:solidFill>
              <a:schemeClr val="tx1">
                <a:lumMod val="95000"/>
                <a:lumOff val="5000"/>
              </a:schemeClr>
            </a:solidFill>
          </a:ln>
        </p:spPr>
        <p:txBody>
          <a:bodyPr wrap="square" tIns="180000" rtlCol="0">
            <a:spAutoFit/>
          </a:bodyP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スイカ新規就農を決意</a:t>
            </a:r>
          </a:p>
        </p:txBody>
      </p:sp>
      <p:sp>
        <p:nvSpPr>
          <p:cNvPr id="24" name="テキスト ボックス 23"/>
          <p:cNvSpPr txBox="1"/>
          <p:nvPr/>
        </p:nvSpPr>
        <p:spPr>
          <a:xfrm>
            <a:off x="260190" y="5610100"/>
            <a:ext cx="4932000" cy="360000"/>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強い意志と、様々な思いを持って</a:t>
            </a:r>
          </a:p>
        </p:txBody>
      </p:sp>
      <p:sp>
        <p:nvSpPr>
          <p:cNvPr id="25" name="テキスト ボックス 24">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1</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26" name="グループ化 25"/>
          <p:cNvGrpSpPr/>
          <p:nvPr/>
        </p:nvGrpSpPr>
        <p:grpSpPr>
          <a:xfrm>
            <a:off x="980667" y="3397359"/>
            <a:ext cx="6803523" cy="1971896"/>
            <a:chOff x="116144" y="3617430"/>
            <a:chExt cx="6803523" cy="1971896"/>
          </a:xfrm>
        </p:grpSpPr>
        <p:sp>
          <p:nvSpPr>
            <p:cNvPr id="27" name="テキスト ボックス 26"/>
            <p:cNvSpPr txBox="1"/>
            <p:nvPr/>
          </p:nvSpPr>
          <p:spPr>
            <a:xfrm>
              <a:off x="295667" y="3882911"/>
              <a:ext cx="6624000" cy="1706415"/>
            </a:xfrm>
            <a:prstGeom prst="rect">
              <a:avLst/>
            </a:prstGeom>
            <a:noFill/>
            <a:ln>
              <a:noFill/>
            </a:ln>
          </p:spPr>
          <p:txBody>
            <a:bodyPr wrap="square" tIns="108000" rtlCol="0">
              <a:spAutoFit/>
            </a:bodyPr>
            <a:lstStyle/>
            <a:p>
              <a:pPr algn="just">
                <a:lnSpc>
                  <a:spcPct val="130000"/>
                </a:lnSpc>
              </a:pPr>
              <a:r>
                <a:rPr kumimoji="1" lang="ja-JP" altLang="en-US" sz="2400" dirty="0">
                  <a:latin typeface="メイリオ" panose="020B0604030504040204" pitchFamily="50" charset="-128"/>
                  <a:ea typeface="メイリオ" panose="020B0604030504040204" pitchFamily="50" charset="-128"/>
                </a:rPr>
                <a:t>　　おいしいスイカをつくりたい！</a:t>
              </a:r>
              <a:endParaRPr kumimoji="1" lang="en-US" altLang="ja-JP" sz="2400" dirty="0">
                <a:latin typeface="メイリオ" panose="020B0604030504040204" pitchFamily="50" charset="-128"/>
                <a:ea typeface="メイリオ" panose="020B0604030504040204" pitchFamily="50" charset="-128"/>
              </a:endParaRPr>
            </a:p>
            <a:p>
              <a:pPr algn="just"/>
              <a:r>
                <a:rPr kumimoji="1" lang="ja-JP" altLang="en-US" sz="2400" dirty="0">
                  <a:latin typeface="メイリオ" panose="020B0604030504040204" pitchFamily="50" charset="-128"/>
                  <a:ea typeface="メイリオ" panose="020B0604030504040204" pitchFamily="50" charset="-128"/>
                </a:rPr>
                <a:t>　　　「人にあげて恥ずかしくないスイカを」</a:t>
              </a:r>
              <a:endParaRPr kumimoji="1" lang="en-US" altLang="ja-JP" sz="2400" dirty="0">
                <a:latin typeface="メイリオ" panose="020B0604030504040204" pitchFamily="50" charset="-128"/>
                <a:ea typeface="メイリオ" panose="020B0604030504040204" pitchFamily="50" charset="-128"/>
              </a:endParaRPr>
            </a:p>
            <a:p>
              <a:pPr algn="just">
                <a:lnSpc>
                  <a:spcPct val="190000"/>
                </a:lnSpc>
              </a:pPr>
              <a:r>
                <a:rPr kumimoji="1" lang="ja-JP" altLang="en-US" sz="2400" dirty="0">
                  <a:latin typeface="メイリオ" panose="020B0604030504040204" pitchFamily="50" charset="-128"/>
                  <a:ea typeface="メイリオ" panose="020B0604030504040204" pitchFamily="50" charset="-128"/>
                </a:rPr>
                <a:t>　　稼げる農業を実践したい</a:t>
              </a:r>
              <a:endParaRPr kumimoji="1" lang="en-US" altLang="ja-JP" sz="2400" dirty="0">
                <a:latin typeface="メイリオ" panose="020B0604030504040204" pitchFamily="50" charset="-128"/>
                <a:ea typeface="メイリオ" panose="020B0604030504040204" pitchFamily="50" charset="-128"/>
              </a:endParaRPr>
            </a:p>
          </p:txBody>
        </p:sp>
        <p:pic>
          <p:nvPicPr>
            <p:cNvPr id="28" name="図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144" y="3617430"/>
              <a:ext cx="720000" cy="959716"/>
            </a:xfrm>
            <a:prstGeom prst="rect">
              <a:avLst/>
            </a:prstGeom>
          </p:spPr>
        </p:pic>
        <p:pic>
          <p:nvPicPr>
            <p:cNvPr id="29" name="図 2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144" y="4612177"/>
              <a:ext cx="720000" cy="959715"/>
            </a:xfrm>
            <a:prstGeom prst="rect">
              <a:avLst/>
            </a:prstGeom>
          </p:spPr>
        </p:pic>
      </p:grpSp>
    </p:spTree>
    <p:extLst>
      <p:ext uri="{BB962C8B-B14F-4D97-AF65-F5344CB8AC3E}">
        <p14:creationId xmlns:p14="http://schemas.microsoft.com/office/powerpoint/2010/main" val="152410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2</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18" name="グループ化 17"/>
          <p:cNvGrpSpPr/>
          <p:nvPr/>
        </p:nvGrpSpPr>
        <p:grpSpPr>
          <a:xfrm>
            <a:off x="-1527" y="0"/>
            <a:ext cx="9144000" cy="875412"/>
            <a:chOff x="-1527" y="0"/>
            <a:chExt cx="9144000" cy="875412"/>
          </a:xfrm>
        </p:grpSpPr>
        <p:sp>
          <p:nvSpPr>
            <p:cNvPr id="21"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en-US" altLang="ja-JP"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9C32F8B5-6F21-470E-81E7-DDAC5E3AA33D}"/>
              </a:ext>
            </a:extLst>
          </p:cNvPr>
          <p:cNvSpPr txBox="1"/>
          <p:nvPr/>
        </p:nvSpPr>
        <p:spPr>
          <a:xfrm>
            <a:off x="221492" y="4131647"/>
            <a:ext cx="8676000" cy="528350"/>
          </a:xfrm>
          <a:prstGeom prst="rect">
            <a:avLst/>
          </a:prstGeom>
          <a:noFill/>
        </p:spPr>
        <p:txBody>
          <a:bodyPr wrap="square" rtlCol="0">
            <a:spAutoFit/>
          </a:bodyPr>
          <a:lstStyle/>
          <a:p>
            <a:pPr>
              <a:lnSpc>
                <a:spcPts val="3400"/>
              </a:lnSpc>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経営理念</a:t>
            </a:r>
            <a:r>
              <a:rPr lang="en-US" altLang="ja-JP" sz="2400" dirty="0">
                <a:latin typeface="メイリオ" panose="020B0604030504040204" pitchFamily="50" charset="-128"/>
                <a:ea typeface="メイリオ" panose="020B0604030504040204" pitchFamily="50" charset="-128"/>
              </a:rPr>
              <a:t>】</a:t>
            </a: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5000" b="25000"/>
          <a:stretch/>
        </p:blipFill>
        <p:spPr>
          <a:xfrm>
            <a:off x="430473" y="1087438"/>
            <a:ext cx="8280000" cy="5520000"/>
          </a:xfrm>
          <a:prstGeom prst="rect">
            <a:avLst/>
          </a:prstGeom>
        </p:spPr>
      </p:pic>
      <p:graphicFrame>
        <p:nvGraphicFramePr>
          <p:cNvPr id="9" name="表 8">
            <a:extLst>
              <a:ext uri="{FF2B5EF4-FFF2-40B4-BE49-F238E27FC236}">
                <a16:creationId xmlns:a16="http://schemas.microsoft.com/office/drawing/2014/main" id="{872D3396-0EF0-402E-901B-3892345B639F}"/>
              </a:ext>
            </a:extLst>
          </p:cNvPr>
          <p:cNvGraphicFramePr>
            <a:graphicFrameLocks noGrp="1"/>
          </p:cNvGraphicFramePr>
          <p:nvPr>
            <p:extLst>
              <p:ext uri="{D42A27DB-BD31-4B8C-83A1-F6EECF244321}">
                <p14:modId xmlns:p14="http://schemas.microsoft.com/office/powerpoint/2010/main" val="855145528"/>
              </p:ext>
            </p:extLst>
          </p:nvPr>
        </p:nvGraphicFramePr>
        <p:xfrm>
          <a:off x="3290290" y="3429000"/>
          <a:ext cx="5183999" cy="2969760"/>
        </p:xfrm>
        <a:graphic>
          <a:graphicData uri="http://schemas.openxmlformats.org/drawingml/2006/table">
            <a:tbl>
              <a:tblPr firstRow="1" bandRow="1">
                <a:tableStyleId>{21E4AEA4-8DFA-4A89-87EB-49C32662AFE0}</a:tableStyleId>
              </a:tblPr>
              <a:tblGrid>
                <a:gridCol w="1927038">
                  <a:extLst>
                    <a:ext uri="{9D8B030D-6E8A-4147-A177-3AD203B41FA5}">
                      <a16:colId xmlns:a16="http://schemas.microsoft.com/office/drawing/2014/main" val="3029044224"/>
                    </a:ext>
                  </a:extLst>
                </a:gridCol>
                <a:gridCol w="1710041">
                  <a:extLst>
                    <a:ext uri="{9D8B030D-6E8A-4147-A177-3AD203B41FA5}">
                      <a16:colId xmlns:a16="http://schemas.microsoft.com/office/drawing/2014/main" val="3560620471"/>
                    </a:ext>
                  </a:extLst>
                </a:gridCol>
                <a:gridCol w="1546920">
                  <a:extLst>
                    <a:ext uri="{9D8B030D-6E8A-4147-A177-3AD203B41FA5}">
                      <a16:colId xmlns:a16="http://schemas.microsoft.com/office/drawing/2014/main" val="672508942"/>
                    </a:ext>
                  </a:extLst>
                </a:gridCol>
              </a:tblGrid>
              <a:tr h="0">
                <a:tc>
                  <a:txBody>
                    <a:bodyPr/>
                    <a:lstStyle/>
                    <a:p>
                      <a:pPr algn="ct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品目</a:t>
                      </a:r>
                    </a:p>
                  </a:txBody>
                  <a:tcPr marT="144000" marB="72000">
                    <a:solidFill>
                      <a:schemeClr val="bg1">
                        <a:alpha val="75000"/>
                      </a:schemeClr>
                    </a:solidFill>
                  </a:tcPr>
                </a:tc>
                <a:tc>
                  <a:txBody>
                    <a:bodyPr/>
                    <a:lstStyle/>
                    <a:p>
                      <a:pPr algn="ct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栽培圃場</a:t>
                      </a:r>
                    </a:p>
                  </a:txBody>
                  <a:tcPr marT="144000" marB="72000">
                    <a:solidFill>
                      <a:schemeClr val="bg1">
                        <a:alpha val="75000"/>
                      </a:schemeClr>
                    </a:solidFill>
                  </a:tcPr>
                </a:tc>
                <a:tc>
                  <a:txBody>
                    <a:bodyPr/>
                    <a:lstStyle/>
                    <a:p>
                      <a:pPr algn="ctr"/>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面積</a:t>
                      </a:r>
                    </a:p>
                  </a:txBody>
                  <a:tcPr marT="144000" marB="72000">
                    <a:solidFill>
                      <a:schemeClr val="bg1">
                        <a:alpha val="75000"/>
                      </a:schemeClr>
                    </a:solidFill>
                  </a:tcPr>
                </a:tc>
                <a:extLst>
                  <a:ext uri="{0D108BD9-81ED-4DB2-BD59-A6C34878D82A}">
                    <a16:rowId xmlns:a16="http://schemas.microsoft.com/office/drawing/2014/main" val="2557783681"/>
                  </a:ext>
                </a:extLst>
              </a:tr>
              <a:tr h="0">
                <a:tc rowSpan="3">
                  <a:txBody>
                    <a:bodyPr/>
                    <a:lstStyle/>
                    <a:p>
                      <a:pPr algn="ctr"/>
                      <a:r>
                        <a:rPr kumimoji="1" lang="ja-JP" altLang="en-US" sz="2400" b="1" dirty="0">
                          <a:latin typeface="メイリオ" panose="020B0604030504040204" pitchFamily="50" charset="-128"/>
                          <a:ea typeface="メイリオ" panose="020B0604030504040204" pitchFamily="50" charset="-128"/>
                        </a:rPr>
                        <a:t>スイカ</a:t>
                      </a:r>
                      <a:endParaRPr kumimoji="1" lang="en-US" altLang="ja-JP" sz="2400" b="1" dirty="0">
                        <a:latin typeface="メイリオ" panose="020B0604030504040204" pitchFamily="50" charset="-128"/>
                        <a:ea typeface="メイリオ" panose="020B0604030504040204" pitchFamily="50" charset="-128"/>
                      </a:endParaRPr>
                    </a:p>
                  </a:txBody>
                  <a:tcPr marT="144000" marB="72000" anchor="ctr">
                    <a:solidFill>
                      <a:schemeClr val="bg1">
                        <a:alpha val="75000"/>
                      </a:schemeClr>
                    </a:solidFill>
                  </a:tcPr>
                </a:tc>
                <a:tc>
                  <a:txBody>
                    <a:bodyPr/>
                    <a:lstStyle/>
                    <a:p>
                      <a:pPr algn="ctr"/>
                      <a:r>
                        <a:rPr kumimoji="1" lang="ja-JP" altLang="en-US" sz="2400" b="1" dirty="0">
                          <a:latin typeface="メイリオ" panose="020B0604030504040204" pitchFamily="50" charset="-128"/>
                          <a:ea typeface="メイリオ" panose="020B0604030504040204" pitchFamily="50" charset="-128"/>
                        </a:rPr>
                        <a:t>春取り</a:t>
                      </a:r>
                    </a:p>
                  </a:txBody>
                  <a:tcPr marT="144000" marB="72000" anchor="ctr">
                    <a:solidFill>
                      <a:schemeClr val="bg1">
                        <a:alpha val="75000"/>
                      </a:schemeClr>
                    </a:solidFill>
                  </a:tcPr>
                </a:tc>
                <a:tc>
                  <a:txBody>
                    <a:bodyPr/>
                    <a:lstStyle/>
                    <a:p>
                      <a:pPr algn="ctr"/>
                      <a:r>
                        <a:rPr kumimoji="1" lang="en-US" altLang="ja-JP" sz="2400" b="1" dirty="0">
                          <a:latin typeface="メイリオ" panose="020B0604030504040204" pitchFamily="50" charset="-128"/>
                          <a:ea typeface="メイリオ" panose="020B0604030504040204" pitchFamily="50" charset="-128"/>
                        </a:rPr>
                        <a:t>90</a:t>
                      </a:r>
                      <a:r>
                        <a:rPr kumimoji="1" lang="ja-JP" altLang="en-US" sz="2400" b="1" dirty="0">
                          <a:latin typeface="メイリオ" panose="020B0604030504040204" pitchFamily="50" charset="-128"/>
                          <a:ea typeface="メイリオ" panose="020B0604030504040204" pitchFamily="50" charset="-128"/>
                        </a:rPr>
                        <a:t>ａ</a:t>
                      </a:r>
                    </a:p>
                  </a:txBody>
                  <a:tcPr marT="144000" marB="72000" anchor="ctr">
                    <a:solidFill>
                      <a:schemeClr val="bg1">
                        <a:alpha val="75000"/>
                      </a:schemeClr>
                    </a:solidFill>
                  </a:tcPr>
                </a:tc>
                <a:extLst>
                  <a:ext uri="{0D108BD9-81ED-4DB2-BD59-A6C34878D82A}">
                    <a16:rowId xmlns:a16="http://schemas.microsoft.com/office/drawing/2014/main" val="1911391495"/>
                  </a:ext>
                </a:extLst>
              </a:tr>
              <a:tr h="0">
                <a:tc vMerge="1">
                  <a:txBody>
                    <a:bodyPr/>
                    <a:lstStyle/>
                    <a:p>
                      <a:endParaRPr kumimoji="1" lang="ja-JP" altLang="en-US" sz="3200" dirty="0"/>
                    </a:p>
                  </a:txBody>
                  <a:tcPr/>
                </a:tc>
                <a:tc>
                  <a:txBody>
                    <a:bodyPr/>
                    <a:lstStyle/>
                    <a:p>
                      <a:pPr algn="ctr"/>
                      <a:r>
                        <a:rPr kumimoji="1" lang="ja-JP" altLang="en-US" sz="2400" b="1" dirty="0">
                          <a:latin typeface="メイリオ" panose="020B0604030504040204" pitchFamily="50" charset="-128"/>
                          <a:ea typeface="メイリオ" panose="020B0604030504040204" pitchFamily="50" charset="-128"/>
                        </a:rPr>
                        <a:t>植替</a:t>
                      </a:r>
                    </a:p>
                  </a:txBody>
                  <a:tcPr marT="144000" marB="72000" anchor="ctr">
                    <a:solidFill>
                      <a:schemeClr val="bg1">
                        <a:alpha val="75000"/>
                      </a:schemeClr>
                    </a:solidFill>
                  </a:tcPr>
                </a:tc>
                <a:tc>
                  <a:txBody>
                    <a:bodyPr/>
                    <a:lstStyle/>
                    <a:p>
                      <a:pPr algn="ctr"/>
                      <a:r>
                        <a:rPr kumimoji="1" lang="en-US" altLang="ja-JP" sz="2400" b="1" dirty="0">
                          <a:latin typeface="メイリオ" panose="020B0604030504040204" pitchFamily="50" charset="-128"/>
                          <a:ea typeface="メイリオ" panose="020B0604030504040204" pitchFamily="50" charset="-128"/>
                        </a:rPr>
                        <a:t>25</a:t>
                      </a:r>
                      <a:r>
                        <a:rPr kumimoji="1" lang="ja-JP" altLang="en-US" sz="2400" b="1" dirty="0">
                          <a:latin typeface="メイリオ" panose="020B0604030504040204" pitchFamily="50" charset="-128"/>
                          <a:ea typeface="メイリオ" panose="020B0604030504040204" pitchFamily="50" charset="-128"/>
                        </a:rPr>
                        <a:t>ａ</a:t>
                      </a:r>
                    </a:p>
                  </a:txBody>
                  <a:tcPr marT="144000" marB="72000" anchor="ctr">
                    <a:solidFill>
                      <a:schemeClr val="bg1">
                        <a:alpha val="75000"/>
                      </a:schemeClr>
                    </a:solidFill>
                  </a:tcPr>
                </a:tc>
                <a:extLst>
                  <a:ext uri="{0D108BD9-81ED-4DB2-BD59-A6C34878D82A}">
                    <a16:rowId xmlns:a16="http://schemas.microsoft.com/office/drawing/2014/main" val="1245769852"/>
                  </a:ext>
                </a:extLst>
              </a:tr>
              <a:tr h="581042">
                <a:tc vMerge="1">
                  <a:txBody>
                    <a:bodyPr/>
                    <a:lstStyle/>
                    <a:p>
                      <a:pPr algn="ctr"/>
                      <a:endParaRPr kumimoji="1" lang="en-US" altLang="ja-JP" sz="2800" dirty="0">
                        <a:latin typeface="メイリオ" panose="020B0604030504040204" pitchFamily="50" charset="-128"/>
                        <a:ea typeface="メイリオ" panose="020B0604030504040204" pitchFamily="50" charset="-128"/>
                      </a:endParaRPr>
                    </a:p>
                  </a:txBody>
                  <a:tcPr marT="144000" marB="72000" anchor="ctr">
                    <a:solidFill>
                      <a:srgbClr val="FFCC99"/>
                    </a:solidFill>
                  </a:tcPr>
                </a:tc>
                <a:tc>
                  <a:txBody>
                    <a:bodyPr/>
                    <a:lstStyle/>
                    <a:p>
                      <a:pPr algn="ctr"/>
                      <a:r>
                        <a:rPr kumimoji="1" lang="ja-JP" altLang="en-US" sz="2400" b="1" dirty="0">
                          <a:latin typeface="メイリオ" panose="020B0604030504040204" pitchFamily="50" charset="-128"/>
                          <a:ea typeface="メイリオ" panose="020B0604030504040204" pitchFamily="50" charset="-128"/>
                        </a:rPr>
                        <a:t>抑制</a:t>
                      </a:r>
                    </a:p>
                  </a:txBody>
                  <a:tcPr marT="144000" marB="72000" anchor="c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latin typeface="メイリオ" panose="020B0604030504040204" pitchFamily="50" charset="-128"/>
                          <a:ea typeface="メイリオ" panose="020B0604030504040204" pitchFamily="50" charset="-128"/>
                        </a:rPr>
                        <a:t>25</a:t>
                      </a:r>
                      <a:r>
                        <a:rPr kumimoji="1" lang="ja-JP" altLang="en-US" sz="2400" b="1" dirty="0">
                          <a:latin typeface="メイリオ" panose="020B0604030504040204" pitchFamily="50" charset="-128"/>
                          <a:ea typeface="メイリオ" panose="020B0604030504040204" pitchFamily="50" charset="-128"/>
                        </a:rPr>
                        <a:t>ａ</a:t>
                      </a:r>
                      <a:r>
                        <a:rPr kumimoji="1" lang="ja-JP" altLang="en-US" sz="2400" b="1" baseline="0" dirty="0">
                          <a:latin typeface="メイリオ" panose="020B0604030504040204" pitchFamily="50" charset="-128"/>
                          <a:ea typeface="メイリオ" panose="020B0604030504040204" pitchFamily="50" charset="-128"/>
                        </a:rPr>
                        <a:t> </a:t>
                      </a:r>
                      <a:endParaRPr kumimoji="1" lang="ja-JP" altLang="en-US" sz="2400" b="1" dirty="0">
                        <a:latin typeface="メイリオ" panose="020B0604030504040204" pitchFamily="50" charset="-128"/>
                        <a:ea typeface="メイリオ" panose="020B0604030504040204" pitchFamily="50" charset="-128"/>
                      </a:endParaRPr>
                    </a:p>
                  </a:txBody>
                  <a:tcPr marT="144000" marB="72000" anchor="ctr">
                    <a:solidFill>
                      <a:schemeClr val="bg1">
                        <a:alpha val="75000"/>
                      </a:schemeClr>
                    </a:solidFill>
                  </a:tcPr>
                </a:tc>
                <a:extLst>
                  <a:ext uri="{0D108BD9-81ED-4DB2-BD59-A6C34878D82A}">
                    <a16:rowId xmlns:a16="http://schemas.microsoft.com/office/drawing/2014/main" val="2344237192"/>
                  </a:ext>
                </a:extLst>
              </a:tr>
              <a:tr h="581042">
                <a:tc gridSpan="2">
                  <a:txBody>
                    <a:bodyPr/>
                    <a:lstStyle/>
                    <a:p>
                      <a:pPr algn="ctr"/>
                      <a:r>
                        <a:rPr kumimoji="1" lang="ja-JP" altLang="en-US" sz="2400" b="1" dirty="0">
                          <a:latin typeface="メイリオ" panose="020B0604030504040204" pitchFamily="50" charset="-128"/>
                          <a:ea typeface="メイリオ" panose="020B0604030504040204" pitchFamily="50" charset="-128"/>
                        </a:rPr>
                        <a:t>スイートコーン</a:t>
                      </a:r>
                      <a:endParaRPr kumimoji="1" lang="en-US" altLang="ja-JP" sz="2400" b="1" dirty="0">
                        <a:latin typeface="メイリオ" panose="020B0604030504040204" pitchFamily="50" charset="-128"/>
                        <a:ea typeface="メイリオ" panose="020B0604030504040204" pitchFamily="50" charset="-128"/>
                      </a:endParaRPr>
                    </a:p>
                  </a:txBody>
                  <a:tcPr marT="144000" marB="72000" anchor="ctr">
                    <a:solidFill>
                      <a:schemeClr val="bg1">
                        <a:alpha val="75000"/>
                      </a:schemeClr>
                    </a:solidFill>
                  </a:tcPr>
                </a:tc>
                <a:tc hMerge="1">
                  <a:txBody>
                    <a:bodyPr/>
                    <a:lstStyle/>
                    <a:p>
                      <a:pPr algn="ctr"/>
                      <a:endParaRPr kumimoji="1" lang="ja-JP" altLang="en-US" sz="2000" dirty="0">
                        <a:latin typeface="メイリオ" panose="020B0604030504040204" pitchFamily="50" charset="-128"/>
                        <a:ea typeface="メイリオ" panose="020B0604030504040204" pitchFamily="50" charset="-128"/>
                      </a:endParaRPr>
                    </a:p>
                  </a:txBody>
                  <a:tcPr marT="144000" marB="72000" anchor="ctr">
                    <a:solidFill>
                      <a:schemeClr val="bg1">
                        <a:alpha val="75000"/>
                      </a:schemeClr>
                    </a:solidFill>
                  </a:tcPr>
                </a:tc>
                <a:tc>
                  <a:txBody>
                    <a:bodyPr/>
                    <a:lstStyle/>
                    <a:p>
                      <a:pPr algn="ctr"/>
                      <a:r>
                        <a:rPr kumimoji="1" lang="en-US" altLang="ja-JP" sz="2400" b="1" dirty="0">
                          <a:latin typeface="メイリオ" panose="020B0604030504040204" pitchFamily="50" charset="-128"/>
                          <a:ea typeface="メイリオ" panose="020B0604030504040204" pitchFamily="50" charset="-128"/>
                        </a:rPr>
                        <a:t>10</a:t>
                      </a:r>
                      <a:r>
                        <a:rPr kumimoji="1" lang="ja-JP" altLang="en-US" sz="2400" b="1" dirty="0">
                          <a:latin typeface="メイリオ" panose="020B0604030504040204" pitchFamily="50" charset="-128"/>
                          <a:ea typeface="メイリオ" panose="020B0604030504040204" pitchFamily="50" charset="-128"/>
                        </a:rPr>
                        <a:t>ａ</a:t>
                      </a:r>
                    </a:p>
                  </a:txBody>
                  <a:tcPr marT="144000" marB="72000" anchor="ctr">
                    <a:solidFill>
                      <a:schemeClr val="bg1">
                        <a:alpha val="75000"/>
                      </a:schemeClr>
                    </a:solidFill>
                  </a:tcPr>
                </a:tc>
                <a:extLst>
                  <a:ext uri="{0D108BD9-81ED-4DB2-BD59-A6C34878D82A}">
                    <a16:rowId xmlns:a16="http://schemas.microsoft.com/office/drawing/2014/main" val="1901086747"/>
                  </a:ext>
                </a:extLst>
              </a:tr>
            </a:tbl>
          </a:graphicData>
        </a:graphic>
      </p:graphicFrame>
    </p:spTree>
    <p:extLst>
      <p:ext uri="{BB962C8B-B14F-4D97-AF65-F5344CB8AC3E}">
        <p14:creationId xmlns:p14="http://schemas.microsoft.com/office/powerpoint/2010/main" val="77343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27" y="0"/>
            <a:ext cx="9144000" cy="875412"/>
            <a:chOff x="-1527" y="0"/>
            <a:chExt cx="9144000" cy="875412"/>
          </a:xfrm>
        </p:grpSpPr>
        <p:sp>
          <p:nvSpPr>
            <p:cNvPr id="7"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栽培</a:t>
              </a:r>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面積の推移</a:t>
              </a:r>
              <a:endPar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3</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12" name="図形 11"/>
          <p:cNvSpPr/>
          <p:nvPr/>
        </p:nvSpPr>
        <p:spPr>
          <a:xfrm>
            <a:off x="1820863" y="1072342"/>
            <a:ext cx="5499219" cy="3089806"/>
          </a:xfrm>
          <a:prstGeom prst="swooshArrow">
            <a:avLst>
              <a:gd name="adj1" fmla="val 25000"/>
              <a:gd name="adj2" fmla="val 25000"/>
            </a:avLst>
          </a:prstGeom>
          <a:ln>
            <a:solidFill>
              <a:srgbClr val="CE929C"/>
            </a:solidFill>
          </a:ln>
        </p:spPr>
        <p:style>
          <a:lnRef idx="0">
            <a:scrgbClr r="0" g="0" b="0"/>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3" name="図 12"/>
          <p:cNvPicPr>
            <a:picLocks noChangeAspect="1"/>
          </p:cNvPicPr>
          <p:nvPr/>
        </p:nvPicPr>
        <p:blipFill>
          <a:blip r:embed="rId3"/>
          <a:stretch>
            <a:fillRect/>
          </a:stretch>
        </p:blipFill>
        <p:spPr>
          <a:xfrm>
            <a:off x="-1527" y="1395830"/>
            <a:ext cx="9144000" cy="5070494"/>
          </a:xfrm>
          <a:prstGeom prst="rect">
            <a:avLst/>
          </a:prstGeom>
        </p:spPr>
      </p:pic>
      <p:sp>
        <p:nvSpPr>
          <p:cNvPr id="14" name="テキスト ボックス 13"/>
          <p:cNvSpPr txBox="1"/>
          <p:nvPr/>
        </p:nvSpPr>
        <p:spPr>
          <a:xfrm>
            <a:off x="1089046" y="1001409"/>
            <a:ext cx="3888000" cy="1116000"/>
          </a:xfrm>
          <a:prstGeom prst="rect">
            <a:avLst/>
          </a:prstGeom>
          <a:noFill/>
        </p:spPr>
        <p:txBody>
          <a:bodyPr wrap="square" rtlCol="0">
            <a:spAutoFit/>
          </a:bodyPr>
          <a:lstStyle/>
          <a:p>
            <a:pPr algn="ctr">
              <a:lnSpc>
                <a:spcPct val="130000"/>
              </a:lnSpc>
            </a:pPr>
            <a:r>
              <a:rPr kumimoji="1" lang="ja-JP" altLang="en-US" sz="2800" u="sng" dirty="0">
                <a:latin typeface="メイリオ" panose="020B0604030504040204" pitchFamily="50" charset="-128"/>
                <a:ea typeface="メイリオ" panose="020B0604030504040204" pitchFamily="50" charset="-128"/>
              </a:rPr>
              <a:t>就農当初から計画的に</a:t>
            </a:r>
            <a:endParaRPr kumimoji="1" lang="en-US" altLang="ja-JP" sz="2800" u="sng" dirty="0">
              <a:latin typeface="メイリオ" panose="020B0604030504040204" pitchFamily="50" charset="-128"/>
              <a:ea typeface="メイリオ" panose="020B0604030504040204" pitchFamily="50" charset="-128"/>
            </a:endParaRPr>
          </a:p>
          <a:p>
            <a:pPr algn="ctr">
              <a:lnSpc>
                <a:spcPct val="130000"/>
              </a:lnSpc>
            </a:pPr>
            <a:r>
              <a:rPr kumimoji="1" lang="ja-JP" altLang="en-US" sz="2800" u="sng" dirty="0">
                <a:latin typeface="メイリオ" panose="020B0604030504040204" pitchFamily="50" charset="-128"/>
                <a:ea typeface="メイリオ" panose="020B0604030504040204" pitchFamily="50" charset="-128"/>
              </a:rPr>
              <a:t>栽培面積を拡大</a:t>
            </a:r>
          </a:p>
        </p:txBody>
      </p:sp>
      <p:sp>
        <p:nvSpPr>
          <p:cNvPr id="15" name="テキスト ボックス 14"/>
          <p:cNvSpPr txBox="1"/>
          <p:nvPr/>
        </p:nvSpPr>
        <p:spPr>
          <a:xfrm>
            <a:off x="249382" y="1245652"/>
            <a:ext cx="900000"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585D1212-F997-4D09-BAEA-BFE2ADC63BC8}"/>
              </a:ext>
            </a:extLst>
          </p:cNvPr>
          <p:cNvSpPr txBox="1"/>
          <p:nvPr/>
        </p:nvSpPr>
        <p:spPr>
          <a:xfrm>
            <a:off x="3082650" y="2125418"/>
            <a:ext cx="540000" cy="324000"/>
          </a:xfrm>
          <a:prstGeom prst="rect">
            <a:avLst/>
          </a:prstGeom>
          <a:noFill/>
        </p:spPr>
        <p:txBody>
          <a:bodyPr wrap="square" rtlCol="0">
            <a:spAutoFit/>
          </a:bodyPr>
          <a:lstStyle/>
          <a:p>
            <a:pPr algn="ctr"/>
            <a:r>
              <a:rPr kumimoji="1" lang="en-US" altLang="ja-JP" sz="1600" dirty="0">
                <a:latin typeface="Arial" panose="020B0604020202020204" pitchFamily="34" charset="0"/>
                <a:cs typeface="Arial" panose="020B0604020202020204" pitchFamily="34" charset="0"/>
              </a:rPr>
              <a:t>100</a:t>
            </a:r>
            <a:endParaRPr kumimoji="1" lang="ja-JP" altLang="en-US" sz="16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9F49B74-08B9-4A20-A6BC-8CB0066FF494}"/>
              </a:ext>
            </a:extLst>
          </p:cNvPr>
          <p:cNvSpPr txBox="1"/>
          <p:nvPr/>
        </p:nvSpPr>
        <p:spPr>
          <a:xfrm>
            <a:off x="5246382" y="2117409"/>
            <a:ext cx="540000" cy="324000"/>
          </a:xfrm>
          <a:prstGeom prst="rect">
            <a:avLst/>
          </a:prstGeom>
          <a:noFill/>
        </p:spPr>
        <p:txBody>
          <a:bodyPr wrap="square" rtlCol="0">
            <a:spAutoFit/>
          </a:bodyPr>
          <a:lstStyle/>
          <a:p>
            <a:pPr algn="ctr"/>
            <a:r>
              <a:rPr kumimoji="1" lang="en-US" altLang="ja-JP" sz="1600" dirty="0">
                <a:latin typeface="Arial" panose="020B0604020202020204" pitchFamily="34" charset="0"/>
                <a:cs typeface="Arial" panose="020B0604020202020204" pitchFamily="34" charset="0"/>
              </a:rPr>
              <a:t>100</a:t>
            </a:r>
            <a:endParaRPr kumimoji="1" lang="ja-JP" altLang="en-US" sz="16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AA14D900-0843-4187-B979-9B28B6B7EB57}"/>
              </a:ext>
            </a:extLst>
          </p:cNvPr>
          <p:cNvSpPr txBox="1"/>
          <p:nvPr/>
        </p:nvSpPr>
        <p:spPr>
          <a:xfrm>
            <a:off x="7307019" y="1202767"/>
            <a:ext cx="756000" cy="360000"/>
          </a:xfrm>
          <a:prstGeom prst="rect">
            <a:avLst/>
          </a:prstGeom>
          <a:noFill/>
        </p:spPr>
        <p:txBody>
          <a:bodyPr wrap="square" rtlCol="0">
            <a:spAutoFit/>
          </a:bodyPr>
          <a:lstStyle/>
          <a:p>
            <a:pPr algn="ctr"/>
            <a:r>
              <a:rPr kumimoji="1" lang="en-US" altLang="ja-JP" sz="2400" dirty="0">
                <a:latin typeface="Arial" panose="020B0604020202020204" pitchFamily="34" charset="0"/>
                <a:cs typeface="Arial" panose="020B0604020202020204" pitchFamily="34" charset="0"/>
              </a:rPr>
              <a:t>140</a:t>
            </a:r>
            <a:endParaRPr kumimoji="1" lang="ja-JP" altLang="en-US" sz="24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593A0C8F-86A0-422D-85B2-FEA098B9ACEB}"/>
              </a:ext>
            </a:extLst>
          </p:cNvPr>
          <p:cNvSpPr txBox="1"/>
          <p:nvPr/>
        </p:nvSpPr>
        <p:spPr>
          <a:xfrm>
            <a:off x="5999522" y="3784500"/>
            <a:ext cx="540000" cy="338554"/>
          </a:xfrm>
          <a:prstGeom prst="rect">
            <a:avLst/>
          </a:prstGeom>
          <a:noFill/>
        </p:spPr>
        <p:txBody>
          <a:bodyPr wrap="square" rtlCol="0">
            <a:spAutoFit/>
          </a:bodyPr>
          <a:lstStyle/>
          <a:p>
            <a:pPr algn="ctr"/>
            <a:r>
              <a:rPr kumimoji="1" lang="en-US" altLang="ja-JP" sz="1600" dirty="0">
                <a:latin typeface="Arial" panose="020B0604020202020204" pitchFamily="34" charset="0"/>
                <a:cs typeface="Arial" panose="020B0604020202020204" pitchFamily="34" charset="0"/>
              </a:rPr>
              <a:t>20</a:t>
            </a:r>
            <a:endParaRPr kumimoji="1" lang="ja-JP" altLang="en-US" sz="1600" dirty="0">
              <a:latin typeface="Arial" panose="020B0604020202020204" pitchFamily="34" charset="0"/>
              <a:cs typeface="Arial" panose="020B0604020202020204" pitchFamily="34" charset="0"/>
            </a:endParaRPr>
          </a:p>
        </p:txBody>
      </p:sp>
      <p:grpSp>
        <p:nvGrpSpPr>
          <p:cNvPr id="4" name="グループ化 3"/>
          <p:cNvGrpSpPr/>
          <p:nvPr/>
        </p:nvGrpSpPr>
        <p:grpSpPr>
          <a:xfrm>
            <a:off x="5585522" y="1583794"/>
            <a:ext cx="1368000" cy="584775"/>
            <a:chOff x="5648527" y="1637802"/>
            <a:chExt cx="1368000" cy="584775"/>
          </a:xfrm>
        </p:grpSpPr>
        <p:sp>
          <p:nvSpPr>
            <p:cNvPr id="16" name="テキスト ボックス 15">
              <a:extLst>
                <a:ext uri="{FF2B5EF4-FFF2-40B4-BE49-F238E27FC236}">
                  <a16:creationId xmlns:a16="http://schemas.microsoft.com/office/drawing/2014/main" id="{5BB19E70-763A-46C8-B07D-7BE2B52C48F3}"/>
                </a:ext>
              </a:extLst>
            </p:cNvPr>
            <p:cNvSpPr txBox="1"/>
            <p:nvPr/>
          </p:nvSpPr>
          <p:spPr>
            <a:xfrm>
              <a:off x="5648527" y="1637802"/>
              <a:ext cx="1368000" cy="584775"/>
            </a:xfrm>
            <a:prstGeom prst="rect">
              <a:avLst/>
            </a:prstGeom>
            <a:noFill/>
          </p:spPr>
          <p:txBody>
            <a:bodyPr wrap="square" rtlCol="0">
              <a:spAutoFit/>
            </a:bodyPr>
            <a:lstStyle/>
            <a:p>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約</a:t>
              </a:r>
              <a:r>
                <a:rPr kumimoji="1" lang="ja-JP" altLang="en-US" sz="3200" b="1" dirty="0">
                  <a:solidFill>
                    <a:srgbClr val="FF0000"/>
                  </a:solidFill>
                  <a:latin typeface="メイリオ" panose="020B0604030504040204" pitchFamily="50" charset="-128"/>
                  <a:ea typeface="メイリオ" panose="020B0604030504040204" pitchFamily="50" charset="-128"/>
                </a:rPr>
                <a:t>６倍</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cxnSp>
          <p:nvCxnSpPr>
            <p:cNvPr id="21" name="直線コネクタ 20"/>
            <p:cNvCxnSpPr/>
            <p:nvPr/>
          </p:nvCxnSpPr>
          <p:spPr>
            <a:xfrm>
              <a:off x="5725390" y="2078315"/>
              <a:ext cx="1152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485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1527" y="0"/>
            <a:ext cx="9144000" cy="875412"/>
            <a:chOff x="-1527" y="0"/>
            <a:chExt cx="9144000" cy="875412"/>
          </a:xfrm>
        </p:grpSpPr>
        <p:sp>
          <p:nvSpPr>
            <p:cNvPr id="21"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圃場位置図</a:t>
              </a:r>
              <a:endParaRPr lang="ja-JP" altLang="en-US" sz="40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3"/>
          <a:stretch>
            <a:fillRect/>
          </a:stretch>
        </p:blipFill>
        <p:spPr>
          <a:xfrm>
            <a:off x="-7299" y="871363"/>
            <a:ext cx="9144000" cy="5587413"/>
          </a:xfrm>
          <a:prstGeom prst="rect">
            <a:avLst/>
          </a:prstGeom>
        </p:spPr>
      </p:pic>
      <p:sp>
        <p:nvSpPr>
          <p:cNvPr id="14" name="テキスト ボックス 13">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4</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15" name="四角形吹き出し 14"/>
          <p:cNvSpPr/>
          <p:nvPr/>
        </p:nvSpPr>
        <p:spPr>
          <a:xfrm>
            <a:off x="2952206" y="4859381"/>
            <a:ext cx="992777" cy="757647"/>
          </a:xfrm>
          <a:prstGeom prst="wedgeRectCallout">
            <a:avLst>
              <a:gd name="adj1" fmla="val 53541"/>
              <a:gd name="adj2" fmla="val -73989"/>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110000"/>
              </a:lnSpc>
            </a:pPr>
            <a:r>
              <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30a</a:t>
            </a:r>
          </a:p>
          <a:p>
            <a:pPr algn="ctr">
              <a:lnSpc>
                <a:spcPct val="11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単棟</a:t>
            </a:r>
          </a:p>
        </p:txBody>
      </p:sp>
      <p:sp>
        <p:nvSpPr>
          <p:cNvPr id="16" name="四角形吹き出し 15"/>
          <p:cNvSpPr/>
          <p:nvPr/>
        </p:nvSpPr>
        <p:spPr>
          <a:xfrm>
            <a:off x="2324425" y="3749145"/>
            <a:ext cx="992353" cy="757323"/>
          </a:xfrm>
          <a:prstGeom prst="wedgeRectCallout">
            <a:avLst>
              <a:gd name="adj1" fmla="val 53541"/>
              <a:gd name="adj2" fmla="val -73989"/>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110000"/>
              </a:lnSpc>
            </a:pPr>
            <a:r>
              <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30a</a:t>
            </a:r>
          </a:p>
          <a:p>
            <a:pPr algn="ctr">
              <a:lnSpc>
                <a:spcPct val="11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単棟</a:t>
            </a:r>
          </a:p>
        </p:txBody>
      </p:sp>
      <p:sp>
        <p:nvSpPr>
          <p:cNvPr id="19" name="四角形吹き出し 18"/>
          <p:cNvSpPr/>
          <p:nvPr/>
        </p:nvSpPr>
        <p:spPr>
          <a:xfrm>
            <a:off x="4480179" y="2294708"/>
            <a:ext cx="992353" cy="757323"/>
          </a:xfrm>
          <a:prstGeom prst="wedgeRectCallout">
            <a:avLst>
              <a:gd name="adj1" fmla="val -77137"/>
              <a:gd name="adj2" fmla="val -24595"/>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110000"/>
              </a:lnSpc>
            </a:pPr>
            <a:r>
              <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20a</a:t>
            </a:r>
          </a:p>
          <a:p>
            <a:pPr algn="ctr">
              <a:lnSpc>
                <a:spcPct val="11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単棟</a:t>
            </a:r>
          </a:p>
        </p:txBody>
      </p:sp>
      <p:sp>
        <p:nvSpPr>
          <p:cNvPr id="20" name="楕円 19">
            <a:extLst>
              <a:ext uri="{FF2B5EF4-FFF2-40B4-BE49-F238E27FC236}">
                <a16:creationId xmlns:a16="http://schemas.microsoft.com/office/drawing/2014/main" id="{9B3907FC-316B-4C67-B013-034F5702EA62}"/>
              </a:ext>
            </a:extLst>
          </p:cNvPr>
          <p:cNvSpPr/>
          <p:nvPr/>
        </p:nvSpPr>
        <p:spPr>
          <a:xfrm>
            <a:off x="1568215" y="935710"/>
            <a:ext cx="5491716" cy="5491716"/>
          </a:xfrm>
          <a:prstGeom prst="ellipse">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635932" y="3122023"/>
            <a:ext cx="1162594" cy="1045029"/>
          </a:xfrm>
          <a:prstGeom prst="roundRect">
            <a:avLst/>
          </a:prstGeom>
          <a:noFill/>
          <a:ln w="38100">
            <a:solidFill>
              <a:srgbClr val="F20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6428493" y="4167052"/>
            <a:ext cx="1620000" cy="432000"/>
          </a:xfrm>
          <a:prstGeom prst="roundRect">
            <a:avLst/>
          </a:prstGeom>
          <a:solidFill>
            <a:srgbClr val="F2006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2400" b="1" dirty="0">
                <a:latin typeface="メイリオ" panose="020B0604030504040204" pitchFamily="50" charset="-128"/>
                <a:ea typeface="メイリオ" panose="020B0604030504040204" pitchFamily="50" charset="-128"/>
              </a:rPr>
              <a:t>広域選果場</a:t>
            </a:r>
          </a:p>
        </p:txBody>
      </p:sp>
      <p:sp>
        <p:nvSpPr>
          <p:cNvPr id="25" name="四角形吹き出し 24"/>
          <p:cNvSpPr/>
          <p:nvPr/>
        </p:nvSpPr>
        <p:spPr>
          <a:xfrm>
            <a:off x="4654760" y="5617028"/>
            <a:ext cx="992353" cy="757323"/>
          </a:xfrm>
          <a:prstGeom prst="wedgeRectCallout">
            <a:avLst>
              <a:gd name="adj1" fmla="val -80488"/>
              <a:gd name="adj2" fmla="val -21302"/>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110000"/>
              </a:lnSpc>
            </a:pPr>
            <a:r>
              <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30a</a:t>
            </a:r>
          </a:p>
          <a:p>
            <a:pPr algn="ctr">
              <a:lnSpc>
                <a:spcPct val="11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連棟</a:t>
            </a:r>
          </a:p>
        </p:txBody>
      </p:sp>
      <p:sp>
        <p:nvSpPr>
          <p:cNvPr id="26" name="テキスト ボックス 25">
            <a:extLst>
              <a:ext uri="{FF2B5EF4-FFF2-40B4-BE49-F238E27FC236}">
                <a16:creationId xmlns:a16="http://schemas.microsoft.com/office/drawing/2014/main" id="{C262C306-4FCF-4DD8-9DF6-1207A9A08B12}"/>
              </a:ext>
            </a:extLst>
          </p:cNvPr>
          <p:cNvSpPr txBox="1"/>
          <p:nvPr/>
        </p:nvSpPr>
        <p:spPr>
          <a:xfrm>
            <a:off x="175368" y="4687273"/>
            <a:ext cx="553998" cy="1268217"/>
          </a:xfrm>
          <a:prstGeom prst="rect">
            <a:avLst/>
          </a:prstGeom>
          <a:noFill/>
        </p:spPr>
        <p:txBody>
          <a:bodyPr vert="eaVert" wrap="square" rtlCol="0">
            <a:spAutoFit/>
          </a:bodyPr>
          <a:lstStyle/>
          <a:p>
            <a:pPr algn="ctr"/>
            <a:r>
              <a:rPr kumimoji="1" lang="ja-JP" altLang="en-US" sz="2400" dirty="0">
                <a:solidFill>
                  <a:schemeClr val="accent1">
                    <a:lumMod val="60000"/>
                    <a:lumOff val="40000"/>
                  </a:schemeClr>
                </a:solidFill>
                <a:latin typeface="メイリオ" panose="020B0604030504040204" pitchFamily="50" charset="-128"/>
                <a:ea typeface="メイリオ" panose="020B0604030504040204" pitchFamily="50" charset="-128"/>
              </a:rPr>
              <a:t>岩野川</a:t>
            </a:r>
          </a:p>
        </p:txBody>
      </p:sp>
      <p:grpSp>
        <p:nvGrpSpPr>
          <p:cNvPr id="27" name="グループ化 26">
            <a:extLst>
              <a:ext uri="{FF2B5EF4-FFF2-40B4-BE49-F238E27FC236}">
                <a16:creationId xmlns:a16="http://schemas.microsoft.com/office/drawing/2014/main" id="{9487C2C4-E943-4C74-B310-87C6566E2202}"/>
              </a:ext>
            </a:extLst>
          </p:cNvPr>
          <p:cNvGrpSpPr/>
          <p:nvPr/>
        </p:nvGrpSpPr>
        <p:grpSpPr>
          <a:xfrm>
            <a:off x="7569639" y="5917879"/>
            <a:ext cx="1460033" cy="346332"/>
            <a:chOff x="6657196" y="6047778"/>
            <a:chExt cx="1460033" cy="346332"/>
          </a:xfrm>
        </p:grpSpPr>
        <p:grpSp>
          <p:nvGrpSpPr>
            <p:cNvPr id="28" name="グループ化 27">
              <a:extLst>
                <a:ext uri="{FF2B5EF4-FFF2-40B4-BE49-F238E27FC236}">
                  <a16:creationId xmlns:a16="http://schemas.microsoft.com/office/drawing/2014/main" id="{7E26FF60-0A26-4932-9743-795E418BF3D7}"/>
                </a:ext>
              </a:extLst>
            </p:cNvPr>
            <p:cNvGrpSpPr/>
            <p:nvPr/>
          </p:nvGrpSpPr>
          <p:grpSpPr>
            <a:xfrm>
              <a:off x="6657196" y="6047778"/>
              <a:ext cx="1162594" cy="252000"/>
              <a:chOff x="6657196" y="6047778"/>
              <a:chExt cx="1162594" cy="252000"/>
            </a:xfrm>
          </p:grpSpPr>
          <p:cxnSp>
            <p:nvCxnSpPr>
              <p:cNvPr id="30" name="直線コネクタ 29">
                <a:extLst>
                  <a:ext uri="{FF2B5EF4-FFF2-40B4-BE49-F238E27FC236}">
                    <a16:creationId xmlns:a16="http://schemas.microsoft.com/office/drawing/2014/main" id="{32CF6695-C2AC-42B4-A7F6-FA683A7991F4}"/>
                  </a:ext>
                </a:extLst>
              </p:cNvPr>
              <p:cNvCxnSpPr/>
              <p:nvPr/>
            </p:nvCxnSpPr>
            <p:spPr>
              <a:xfrm>
                <a:off x="6657196" y="6047778"/>
                <a:ext cx="11625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57CB6AE-AE68-41A8-BD72-8BA24D448070}"/>
                  </a:ext>
                </a:extLst>
              </p:cNvPr>
              <p:cNvCxnSpPr>
                <a:cxnSpLocks/>
              </p:cNvCxnSpPr>
              <p:nvPr/>
            </p:nvCxnSpPr>
            <p:spPr>
              <a:xfrm>
                <a:off x="6676815" y="6047778"/>
                <a:ext cx="0" cy="25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065AEF3C-2876-4D65-9D24-D749A0BE5EAB}"/>
                </a:ext>
              </a:extLst>
            </p:cNvPr>
            <p:cNvSpPr txBox="1"/>
            <p:nvPr/>
          </p:nvSpPr>
          <p:spPr>
            <a:xfrm>
              <a:off x="7217229" y="6055556"/>
              <a:ext cx="900000"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cs typeface="Arial" panose="020B0604020202020204" pitchFamily="34" charset="0"/>
                </a:rPr>
                <a:t>100m</a:t>
              </a:r>
              <a:endParaRPr kumimoji="1" lang="ja-JP" altLang="en-US" sz="1600" b="1" dirty="0">
                <a:solidFill>
                  <a:schemeClr val="bg1"/>
                </a:solidFill>
                <a:latin typeface="Arial" panose="020B0604020202020204" pitchFamily="34" charset="0"/>
                <a:cs typeface="Arial" panose="020B0604020202020204" pitchFamily="34" charset="0"/>
              </a:endParaRPr>
            </a:p>
          </p:txBody>
        </p:sp>
      </p:grpSp>
      <p:sp>
        <p:nvSpPr>
          <p:cNvPr id="32" name="吹き出し: 角を丸めた四角形 19">
            <a:extLst>
              <a:ext uri="{FF2B5EF4-FFF2-40B4-BE49-F238E27FC236}">
                <a16:creationId xmlns:a16="http://schemas.microsoft.com/office/drawing/2014/main" id="{F152043F-4E2A-487D-8688-286C4F58E167}"/>
              </a:ext>
            </a:extLst>
          </p:cNvPr>
          <p:cNvSpPr/>
          <p:nvPr/>
        </p:nvSpPr>
        <p:spPr>
          <a:xfrm>
            <a:off x="137270" y="1034789"/>
            <a:ext cx="2224570" cy="1157161"/>
          </a:xfrm>
          <a:prstGeom prst="wedgeRoundRectCallout">
            <a:avLst>
              <a:gd name="adj1" fmla="val 28274"/>
              <a:gd name="adj2" fmla="val 61101"/>
              <a:gd name="adj3" fmla="val 16667"/>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半径</a:t>
            </a:r>
            <a:r>
              <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250m</a:t>
            </a: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内に</a:t>
            </a:r>
            <a:endParaRPr kumimoji="1" lang="en-US" altLang="ja-JP" sz="2000" dirty="0">
              <a:solidFill>
                <a:schemeClr val="tx1">
                  <a:lumMod val="95000"/>
                  <a:lumOff val="5000"/>
                </a:schemeClr>
              </a:solidFill>
              <a:latin typeface="メイリオ" panose="020B0604030504040204" pitchFamily="50" charset="-128"/>
              <a:ea typeface="メイリオ" panose="020B0604030504040204" pitchFamily="50" charset="-128"/>
            </a:endParaRPr>
          </a:p>
          <a:p>
            <a:pPr algn="ctr">
              <a:lnSpc>
                <a:spcPct val="130000"/>
              </a:lnSpc>
            </a:pPr>
            <a:r>
              <a:rPr kumimoji="1"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ほ場を集約</a:t>
            </a:r>
          </a:p>
        </p:txBody>
      </p:sp>
    </p:spTree>
    <p:extLst>
      <p:ext uri="{BB962C8B-B14F-4D97-AF65-F5344CB8AC3E}">
        <p14:creationId xmlns:p14="http://schemas.microsoft.com/office/powerpoint/2010/main" val="58068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横巻き 25">
            <a:extLst>
              <a:ext uri="{FF2B5EF4-FFF2-40B4-BE49-F238E27FC236}">
                <a16:creationId xmlns:a16="http://schemas.microsoft.com/office/drawing/2014/main" id="{95DAA417-7B78-4781-9F20-B876953A04BF}"/>
              </a:ext>
            </a:extLst>
          </p:cNvPr>
          <p:cNvSpPr/>
          <p:nvPr/>
        </p:nvSpPr>
        <p:spPr>
          <a:xfrm>
            <a:off x="358473" y="5987346"/>
            <a:ext cx="8424000" cy="836712"/>
          </a:xfrm>
          <a:prstGeom prst="horizontalScroll">
            <a:avLst/>
          </a:prstGeom>
          <a:solidFill>
            <a:srgbClr val="E7B7C2"/>
          </a:solidFill>
          <a:ln>
            <a:solidFill>
              <a:srgbClr val="CA7C85"/>
            </a:solidFill>
          </a:ln>
        </p:spPr>
        <p:style>
          <a:lnRef idx="2">
            <a:schemeClr val="accent2"/>
          </a:lnRef>
          <a:fillRef idx="1">
            <a:schemeClr val="lt1"/>
          </a:fillRef>
          <a:effectRef idx="0">
            <a:schemeClr val="accent2"/>
          </a:effectRef>
          <a:fontRef idx="minor">
            <a:schemeClr val="dk1"/>
          </a:fontRef>
        </p:style>
        <p:txBody>
          <a:bodyPr tIns="144000" rtlCol="0" anchor="ctr"/>
          <a:lstStyle/>
          <a:p>
            <a:pPr algn="ctr"/>
            <a:r>
              <a:rPr kumimoji="1" lang="ja-JP" altLang="en-US" sz="2800" dirty="0">
                <a:latin typeface="メイリオ" panose="020B0604030504040204" pitchFamily="50" charset="-128"/>
                <a:ea typeface="メイリオ" panose="020B0604030504040204" pitchFamily="50" charset="-128"/>
              </a:rPr>
              <a:t>スイカ</a:t>
            </a:r>
            <a:r>
              <a:rPr kumimoji="1" lang="ja-JP" altLang="en-US" sz="2800" dirty="0" smtClean="0">
                <a:latin typeface="メイリオ" panose="020B0604030504040204" pitchFamily="50" charset="-128"/>
                <a:ea typeface="メイリオ" panose="020B0604030504040204" pitchFamily="50" charset="-128"/>
              </a:rPr>
              <a:t>栽培を主とした経営</a:t>
            </a:r>
            <a:endParaRPr kumimoji="1" lang="ja-JP" altLang="en-US" sz="2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5</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6" name="グループ化 5"/>
          <p:cNvGrpSpPr/>
          <p:nvPr/>
        </p:nvGrpSpPr>
        <p:grpSpPr>
          <a:xfrm>
            <a:off x="-1527" y="0"/>
            <a:ext cx="9144000" cy="875412"/>
            <a:chOff x="-1527" y="0"/>
            <a:chExt cx="9144000" cy="875412"/>
          </a:xfrm>
        </p:grpSpPr>
        <p:sp>
          <p:nvSpPr>
            <p:cNvPr id="7"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14400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40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作付体系</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R5</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正方形/長方形 7"/>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260190" y="5668291"/>
            <a:ext cx="8640000" cy="400110"/>
          </a:xfrm>
          <a:prstGeom prst="rect">
            <a:avLst/>
          </a:prstGeom>
          <a:no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rPr>
              <a:t>○：播種　　◎：定植　　✕：交配　　□：収穫</a:t>
            </a:r>
            <a:endParaRPr kumimoji="1" lang="ja-JP" altLang="en-US" sz="20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88190" y="938709"/>
            <a:ext cx="8784000" cy="4671391"/>
          </a:xfrm>
          <a:prstGeom prst="rect">
            <a:avLst/>
          </a:prstGeom>
        </p:spPr>
      </p:pic>
    </p:spTree>
    <p:extLst>
      <p:ext uri="{BB962C8B-B14F-4D97-AF65-F5344CB8AC3E}">
        <p14:creationId xmlns:p14="http://schemas.microsoft.com/office/powerpoint/2010/main" val="114996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255543" y="1370464"/>
            <a:ext cx="8652930" cy="1800000"/>
          </a:xfrm>
          <a:prstGeom prst="roundRect">
            <a:avLst/>
          </a:prstGeom>
          <a:solidFill>
            <a:srgbClr val="DCDCDC">
              <a:alpha val="70000"/>
            </a:srgb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B4EACF-E770-4C9C-AD4C-58E240F00BE7}"/>
              </a:ext>
            </a:extLst>
          </p:cNvPr>
          <p:cNvSpPr txBox="1"/>
          <p:nvPr/>
        </p:nvSpPr>
        <p:spPr>
          <a:xfrm>
            <a:off x="255543" y="924184"/>
            <a:ext cx="8669548" cy="2268000"/>
          </a:xfrm>
          <a:prstGeom prst="rect">
            <a:avLst/>
          </a:prstGeom>
          <a:noFill/>
        </p:spPr>
        <p:txBody>
          <a:bodyPr wrap="square" rtlCol="0">
            <a:spAutoFit/>
          </a:bodyPr>
          <a:lstStyle/>
          <a:p>
            <a:pPr>
              <a:lnSpc>
                <a:spcPct val="1300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〇農業をするにあたっての不安やハードル</a:t>
            </a:r>
            <a:endParaRPr kumimoji="1"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① 技術：スイカの栽培経験がない。</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② 資金：ハウス等の購入費用や就農準備資金が少ない</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③ 地域（コミュニティ）：農業者との繋がりがほぼ無い</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200" dirty="0">
                <a:solidFill>
                  <a:schemeClr val="tx1">
                    <a:lumMod val="95000"/>
                    <a:lumOff val="5000"/>
                  </a:schemeClr>
                </a:solidFill>
                <a:latin typeface="メイリオ" panose="020B0604030504040204" pitchFamily="50" charset="-128"/>
                <a:ea typeface="メイリオ" panose="020B0604030504040204" pitchFamily="50" charset="-128"/>
              </a:rPr>
              <a:t>　④ 機械・土地：就農する基盤がない</a:t>
            </a:r>
            <a:endParaRPr kumimoji="1" lang="en-US" altLang="ja-JP" sz="2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1527" y="0"/>
            <a:ext cx="9144000" cy="875412"/>
            <a:chOff x="-1527" y="0"/>
            <a:chExt cx="9144000" cy="875412"/>
          </a:xfrm>
        </p:grpSpPr>
        <p:sp>
          <p:nvSpPr>
            <p:cNvPr id="12"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ＪＡ</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鹿本地域担い手育成センターでの研修</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7</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pic>
        <p:nvPicPr>
          <p:cNvPr id="36" name="図 35"/>
          <p:cNvPicPr>
            <a:picLocks noChangeAspect="1"/>
          </p:cNvPicPr>
          <p:nvPr/>
        </p:nvPicPr>
        <p:blipFill>
          <a:blip r:embed="rId3"/>
          <a:stretch>
            <a:fillRect/>
          </a:stretch>
        </p:blipFill>
        <p:spPr>
          <a:xfrm>
            <a:off x="300390" y="3776893"/>
            <a:ext cx="3089395" cy="2996128"/>
          </a:xfrm>
          <a:prstGeom prst="rect">
            <a:avLst/>
          </a:prstGeom>
        </p:spPr>
      </p:pic>
      <p:sp>
        <p:nvSpPr>
          <p:cNvPr id="37" name="テキスト ボックス 36"/>
          <p:cNvSpPr txBox="1"/>
          <p:nvPr/>
        </p:nvSpPr>
        <p:spPr>
          <a:xfrm>
            <a:off x="1294856" y="3311558"/>
            <a:ext cx="7560000" cy="396000"/>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ＪＡ</a:t>
            </a:r>
            <a:r>
              <a:rPr kumimoji="1" lang="ja-JP" altLang="en-US" sz="2400" dirty="0" smtClean="0">
                <a:latin typeface="メイリオ" panose="020B0604030504040204" pitchFamily="50" charset="-128"/>
                <a:ea typeface="メイリオ" panose="020B0604030504040204" pitchFamily="50" charset="-128"/>
              </a:rPr>
              <a:t>鹿本地域担い手</a:t>
            </a:r>
            <a:r>
              <a:rPr kumimoji="1" lang="ja-JP" altLang="en-US" sz="2400" dirty="0">
                <a:latin typeface="メイリオ" panose="020B0604030504040204" pitchFamily="50" charset="-128"/>
                <a:ea typeface="メイリオ" panose="020B0604030504040204" pitchFamily="50" charset="-128"/>
              </a:rPr>
              <a:t>育成</a:t>
            </a:r>
            <a:r>
              <a:rPr kumimoji="1" lang="ja-JP" altLang="en-US" sz="2400" dirty="0" smtClean="0">
                <a:latin typeface="メイリオ" panose="020B0604030504040204" pitchFamily="50" charset="-128"/>
                <a:ea typeface="メイリオ" panose="020B0604030504040204" pitchFamily="50" charset="-128"/>
              </a:rPr>
              <a:t>センターの研修で不安が解消</a:t>
            </a:r>
            <a:endParaRPr kumimoji="1" lang="ja-JP" altLang="en-US" sz="2400" dirty="0">
              <a:latin typeface="メイリオ" panose="020B0604030504040204" pitchFamily="50" charset="-128"/>
              <a:ea typeface="メイリオ" panose="020B0604030504040204" pitchFamily="50" charset="-128"/>
            </a:endParaRPr>
          </a:p>
        </p:txBody>
      </p:sp>
      <p:sp>
        <p:nvSpPr>
          <p:cNvPr id="38" name="1 つの角を丸めた四角形 37"/>
          <p:cNvSpPr/>
          <p:nvPr/>
        </p:nvSpPr>
        <p:spPr>
          <a:xfrm>
            <a:off x="6098415" y="3732106"/>
            <a:ext cx="2556000" cy="1512000"/>
          </a:xfrm>
          <a:prstGeom prst="round1Rect">
            <a:avLst>
              <a:gd name="adj" fmla="val 23504"/>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1 つの角を丸めた四角形 38"/>
          <p:cNvSpPr/>
          <p:nvPr/>
        </p:nvSpPr>
        <p:spPr>
          <a:xfrm flipH="1">
            <a:off x="3454202" y="3720250"/>
            <a:ext cx="2556000" cy="1512000"/>
          </a:xfrm>
          <a:prstGeom prst="round1Rect">
            <a:avLst>
              <a:gd name="adj" fmla="val 23504"/>
            </a:avLst>
          </a:prstGeom>
          <a:solidFill>
            <a:srgbClr val="E7B7C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1 つの角を丸めた四角形 39"/>
          <p:cNvSpPr/>
          <p:nvPr/>
        </p:nvSpPr>
        <p:spPr>
          <a:xfrm rot="10800000">
            <a:off x="3454202" y="5298534"/>
            <a:ext cx="2556000" cy="1512000"/>
          </a:xfrm>
          <a:prstGeom prst="round1Rect">
            <a:avLst>
              <a:gd name="adj" fmla="val 23504"/>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1 つの角を丸めた四角形 40"/>
          <p:cNvSpPr/>
          <p:nvPr/>
        </p:nvSpPr>
        <p:spPr>
          <a:xfrm rot="10800000" flipH="1">
            <a:off x="6098415" y="5298534"/>
            <a:ext cx="2556000" cy="1512000"/>
          </a:xfrm>
          <a:prstGeom prst="round1Rect">
            <a:avLst>
              <a:gd name="adj" fmla="val 23504"/>
            </a:avLst>
          </a:prstGeom>
          <a:solidFill>
            <a:schemeClr val="accent5">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349" y1="89643" x2="19349" y2="89643"/>
                        <a14:foregroundMark x1="35624" y1="98571" x2="35624" y2="98571"/>
                        <a14:foregroundMark x1="40687" y1="97857" x2="40687" y2="97857"/>
                        <a14:foregroundMark x1="48644" y1="92143" x2="48644" y2="92143"/>
                        <a14:foregroundMark x1="55154" y1="88214" x2="55154" y2="88214"/>
                        <a14:foregroundMark x1="50814" y1="90000" x2="50814" y2="90000"/>
                        <a14:foregroundMark x1="53165" y1="88929" x2="53165" y2="88929"/>
                        <a14:foregroundMark x1="57685" y1="86786" x2="57685" y2="86786"/>
                        <a14:foregroundMark x1="41591" y1="95000" x2="41591" y2="95000"/>
                        <a14:foregroundMark x1="45389" y1="93571" x2="45389" y2="93571"/>
                        <a14:foregroundMark x1="48282" y1="91786" x2="48282" y2="91786"/>
                        <a14:foregroundMark x1="30199" y1="97143" x2="30199" y2="97143"/>
                        <a14:foregroundMark x1="19349" y1="95714" x2="19349" y2="95714"/>
                        <a14:foregroundMark x1="4702" y1="93571" x2="4702" y2="93571"/>
                        <a14:foregroundMark x1="1447" y1="97143" x2="1447" y2="97143"/>
                        <a14:foregroundMark x1="60036" y1="83929" x2="60036" y2="83929"/>
                        <a14:foregroundMark x1="62568" y1="83571" x2="62568" y2="83571"/>
                        <a14:foregroundMark x1="65461" y1="81429" x2="65461" y2="81429"/>
                        <a14:foregroundMark x1="49005" y1="83571" x2="49005" y2="83571"/>
                        <a14:foregroundMark x1="57685" y1="83214" x2="57685" y2="83214"/>
                        <a14:foregroundMark x1="58951" y1="83929" x2="58951" y2="83929"/>
                        <a14:foregroundMark x1="59132" y1="86071" x2="59132" y2="86071"/>
                        <a14:foregroundMark x1="66365" y1="79286" x2="66365" y2="79286"/>
                        <a14:foregroundMark x1="67269" y1="80357" x2="67269" y2="80357"/>
                        <a14:foregroundMark x1="69982" y1="79643" x2="69982" y2="79643"/>
                        <a14:foregroundMark x1="73779" y1="76786" x2="73779" y2="76786"/>
                        <a14:foregroundMark x1="70705" y1="78929" x2="70705" y2="78929"/>
                        <a14:foregroundMark x1="76492" y1="75000" x2="76492" y2="75000"/>
                        <a14:foregroundMark x1="77034" y1="74286" x2="77034" y2="74286"/>
                        <a14:foregroundMark x1="67631" y1="12857" x2="67631" y2="12857"/>
                        <a14:foregroundMark x1="62749" y1="8929" x2="62749" y2="8929"/>
                        <a14:foregroundMark x1="57685" y1="6071" x2="57685" y2="6071"/>
                        <a14:foregroundMark x1="1266" y1="32143" x2="1266" y2="32143"/>
                        <a14:foregroundMark x1="1085" y1="15000" x2="1085" y2="15000"/>
                        <a14:foregroundMark x1="723" y1="10714" x2="723" y2="10714"/>
                        <a14:foregroundMark x1="3978" y1="9286" x2="3978" y2="9286"/>
                        <a14:foregroundMark x1="5787" y1="8214" x2="5787" y2="8214"/>
                        <a14:foregroundMark x1="12116" y1="7500" x2="12116" y2="7500"/>
                        <a14:backgroundMark x1="43219" y1="97857" x2="43219" y2="97857"/>
                        <a14:backgroundMark x1="63653" y1="86071" x2="63653" y2="86071"/>
                        <a14:backgroundMark x1="69259" y1="82143" x2="69259" y2="82143"/>
                        <a14:backgroundMark x1="74322" y1="79643" x2="74322" y2="79643"/>
                        <a14:backgroundMark x1="71971" y1="77500" x2="71971" y2="77500"/>
                        <a14:backgroundMark x1="72875" y1="77857" x2="72875" y2="77857"/>
                      </a14:backgroundRemoval>
                    </a14:imgEffect>
                  </a14:imgLayer>
                </a14:imgProps>
              </a:ext>
            </a:extLst>
          </a:blip>
          <a:stretch>
            <a:fillRect/>
          </a:stretch>
        </p:blipFill>
        <p:spPr>
          <a:xfrm>
            <a:off x="4921939" y="4662175"/>
            <a:ext cx="1990800" cy="1008000"/>
          </a:xfrm>
          <a:prstGeom prst="roundRect">
            <a:avLst/>
          </a:prstGeom>
        </p:spPr>
      </p:pic>
      <p:sp>
        <p:nvSpPr>
          <p:cNvPr id="43" name="テキスト ボックス 42"/>
          <p:cNvSpPr txBox="1"/>
          <p:nvPr/>
        </p:nvSpPr>
        <p:spPr>
          <a:xfrm>
            <a:off x="3614585" y="3776893"/>
            <a:ext cx="900000" cy="492443"/>
          </a:xfrm>
          <a:prstGeom prst="rect">
            <a:avLst/>
          </a:prstGeom>
          <a:noFill/>
        </p:spPr>
        <p:txBody>
          <a:bodyPr wrap="square" rtlCol="0">
            <a:spAutoFit/>
          </a:bodyPr>
          <a:lstStyle/>
          <a:p>
            <a:r>
              <a:rPr kumimoji="1" lang="ja-JP" altLang="en-US" sz="2600" dirty="0">
                <a:latin typeface="メイリオ" panose="020B0604030504040204" pitchFamily="50" charset="-128"/>
                <a:ea typeface="メイリオ" panose="020B0604030504040204" pitchFamily="50" charset="-128"/>
              </a:rPr>
              <a:t>技術</a:t>
            </a:r>
          </a:p>
        </p:txBody>
      </p:sp>
      <p:sp>
        <p:nvSpPr>
          <p:cNvPr id="44" name="テキスト ボックス 43"/>
          <p:cNvSpPr txBox="1"/>
          <p:nvPr/>
        </p:nvSpPr>
        <p:spPr>
          <a:xfrm>
            <a:off x="6252822" y="3779326"/>
            <a:ext cx="900000" cy="492443"/>
          </a:xfrm>
          <a:prstGeom prst="rect">
            <a:avLst/>
          </a:prstGeom>
          <a:noFill/>
        </p:spPr>
        <p:txBody>
          <a:bodyPr wrap="square" rtlCol="0">
            <a:spAutoFit/>
          </a:bodyPr>
          <a:lstStyle/>
          <a:p>
            <a:r>
              <a:rPr kumimoji="1" lang="ja-JP" altLang="en-US" sz="2600" dirty="0">
                <a:latin typeface="メイリオ" panose="020B0604030504040204" pitchFamily="50" charset="-128"/>
                <a:ea typeface="メイリオ" panose="020B0604030504040204" pitchFamily="50" charset="-128"/>
              </a:rPr>
              <a:t>資金</a:t>
            </a:r>
          </a:p>
        </p:txBody>
      </p:sp>
      <p:sp>
        <p:nvSpPr>
          <p:cNvPr id="45" name="テキスト ボックス 44"/>
          <p:cNvSpPr txBox="1"/>
          <p:nvPr/>
        </p:nvSpPr>
        <p:spPr>
          <a:xfrm>
            <a:off x="3614585" y="5392405"/>
            <a:ext cx="900000" cy="492443"/>
          </a:xfrm>
          <a:prstGeom prst="rect">
            <a:avLst/>
          </a:prstGeom>
          <a:noFill/>
        </p:spPr>
        <p:txBody>
          <a:bodyPr wrap="square" rtlCol="0">
            <a:spAutoFit/>
          </a:bodyPr>
          <a:lstStyle/>
          <a:p>
            <a:r>
              <a:rPr kumimoji="1" lang="ja-JP" altLang="en-US" sz="2600" dirty="0">
                <a:latin typeface="メイリオ" panose="020B0604030504040204" pitchFamily="50" charset="-128"/>
                <a:ea typeface="メイリオ" panose="020B0604030504040204" pitchFamily="50" charset="-128"/>
              </a:rPr>
              <a:t>地域</a:t>
            </a:r>
          </a:p>
        </p:txBody>
      </p:sp>
      <p:sp>
        <p:nvSpPr>
          <p:cNvPr id="46" name="テキスト ボックス 45"/>
          <p:cNvSpPr txBox="1"/>
          <p:nvPr/>
        </p:nvSpPr>
        <p:spPr>
          <a:xfrm>
            <a:off x="6310203" y="5400851"/>
            <a:ext cx="1980000" cy="492443"/>
          </a:xfrm>
          <a:prstGeom prst="rect">
            <a:avLst/>
          </a:prstGeom>
          <a:noFill/>
        </p:spPr>
        <p:txBody>
          <a:bodyPr wrap="square" rtlCol="0">
            <a:spAutoFit/>
          </a:bodyPr>
          <a:lstStyle/>
          <a:p>
            <a:r>
              <a:rPr kumimoji="1" lang="ja-JP" altLang="en-US" sz="2600" dirty="0">
                <a:latin typeface="メイリオ" panose="020B0604030504040204" pitchFamily="50" charset="-128"/>
                <a:ea typeface="メイリオ" panose="020B0604030504040204" pitchFamily="50" charset="-128"/>
              </a:rPr>
              <a:t>機械・土地</a:t>
            </a:r>
          </a:p>
        </p:txBody>
      </p:sp>
      <p:sp>
        <p:nvSpPr>
          <p:cNvPr id="47" name="テキスト ボックス 46"/>
          <p:cNvSpPr txBox="1"/>
          <p:nvPr/>
        </p:nvSpPr>
        <p:spPr>
          <a:xfrm>
            <a:off x="3487313" y="4217393"/>
            <a:ext cx="2412000" cy="869469"/>
          </a:xfrm>
          <a:prstGeom prst="rect">
            <a:avLst/>
          </a:prstGeom>
          <a:noFill/>
        </p:spPr>
        <p:txBody>
          <a:bodyPr wrap="square" rtlCol="0">
            <a:spAutoFit/>
          </a:bodyPr>
          <a:lstStyle/>
          <a:p>
            <a:pPr>
              <a:lnSpc>
                <a:spcPct val="130000"/>
              </a:lnSpc>
            </a:pPr>
            <a:r>
              <a:rPr kumimoji="1" lang="ja-JP" altLang="en-US" sz="2000" dirty="0">
                <a:latin typeface="メイリオ" panose="020B0604030504040204" pitchFamily="50" charset="-128"/>
                <a:ea typeface="メイリオ" panose="020B0604030504040204" pitchFamily="50" charset="-128"/>
              </a:rPr>
              <a:t>・</a:t>
            </a:r>
            <a:r>
              <a:rPr kumimoji="1" lang="en-US" altLang="ja-JP" sz="2000" b="1" u="sng" dirty="0">
                <a:latin typeface="メイリオ" panose="020B0604030504040204" pitchFamily="50" charset="-128"/>
                <a:ea typeface="メイリオ" panose="020B0604030504040204" pitchFamily="50" charset="-128"/>
              </a:rPr>
              <a:t>1</a:t>
            </a:r>
            <a:r>
              <a:rPr kumimoji="1" lang="ja-JP" altLang="en-US" sz="2000" b="1" u="sng" dirty="0">
                <a:latin typeface="メイリオ" panose="020B0604030504040204" pitchFamily="50" charset="-128"/>
                <a:ea typeface="メイリオ" panose="020B0604030504040204" pitchFamily="50" charset="-128"/>
              </a:rPr>
              <a:t>年間の実技研修</a:t>
            </a:r>
            <a:endParaRPr kumimoji="1" lang="en-US" altLang="ja-JP" sz="2000" b="1" u="sng" dirty="0">
              <a:latin typeface="メイリオ" panose="020B0604030504040204" pitchFamily="50" charset="-128"/>
              <a:ea typeface="メイリオ" panose="020B0604030504040204" pitchFamily="50" charset="-128"/>
            </a:endParaRPr>
          </a:p>
          <a:p>
            <a:pPr>
              <a:lnSpc>
                <a:spcPct val="130000"/>
              </a:lnSpc>
            </a:pPr>
            <a:r>
              <a:rPr kumimoji="1" lang="ja-JP" altLang="en-US" sz="2000" dirty="0">
                <a:latin typeface="メイリオ" panose="020B0604030504040204" pitchFamily="50" charset="-128"/>
                <a:ea typeface="メイリオ" panose="020B0604030504040204" pitchFamily="50" charset="-128"/>
              </a:rPr>
              <a:t>・座学研修</a:t>
            </a:r>
            <a:endParaRPr kumimoji="1" lang="en-US" altLang="ja-JP" sz="2000" dirty="0">
              <a:latin typeface="メイリオ" panose="020B0604030504040204" pitchFamily="50" charset="-128"/>
              <a:ea typeface="メイリオ" panose="020B0604030504040204" pitchFamily="50" charset="-128"/>
            </a:endParaRPr>
          </a:p>
        </p:txBody>
      </p:sp>
      <p:sp>
        <p:nvSpPr>
          <p:cNvPr id="48" name="二等辺三角形 47"/>
          <p:cNvSpPr/>
          <p:nvPr/>
        </p:nvSpPr>
        <p:spPr>
          <a:xfrm rot="10800000">
            <a:off x="490518" y="3384625"/>
            <a:ext cx="864000" cy="216000"/>
          </a:xfrm>
          <a:prstGeom prst="triangle">
            <a:avLst/>
          </a:prstGeom>
          <a:gradFill>
            <a:gsLst>
              <a:gs pos="0">
                <a:schemeClr val="accent4">
                  <a:lumMod val="60000"/>
                  <a:lumOff val="40000"/>
                </a:schemeClr>
              </a:gs>
              <a:gs pos="100000">
                <a:schemeClr val="bg1">
                  <a:lumMod val="50000"/>
                </a:schemeClr>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88E1D28B-A17C-4F65-8A80-5F2119C4883A}"/>
              </a:ext>
            </a:extLst>
          </p:cNvPr>
          <p:cNvSpPr txBox="1"/>
          <p:nvPr/>
        </p:nvSpPr>
        <p:spPr>
          <a:xfrm>
            <a:off x="6870341" y="4220895"/>
            <a:ext cx="1764000" cy="869469"/>
          </a:xfrm>
          <a:prstGeom prst="rect">
            <a:avLst/>
          </a:prstGeom>
          <a:noFill/>
        </p:spPr>
        <p:txBody>
          <a:bodyPr wrap="square" rtlCol="0">
            <a:spAutoFit/>
          </a:bodyPr>
          <a:lstStyle/>
          <a:p>
            <a:pPr>
              <a:lnSpc>
                <a:spcPct val="130000"/>
              </a:lnSpc>
            </a:pPr>
            <a:r>
              <a:rPr kumimoji="1" lang="ja-JP" altLang="en-US" sz="2000" dirty="0">
                <a:latin typeface="メイリオ" panose="020B0604030504040204" pitchFamily="50" charset="-128"/>
                <a:ea typeface="メイリオ" panose="020B0604030504040204" pitchFamily="50" charset="-128"/>
              </a:rPr>
              <a:t>・</a:t>
            </a:r>
            <a:r>
              <a:rPr kumimoji="1" lang="ja-JP" altLang="en-US" sz="2000" b="1" u="sng" dirty="0">
                <a:latin typeface="メイリオ" panose="020B0604030504040204" pitchFamily="50" charset="-128"/>
                <a:ea typeface="メイリオ" panose="020B0604030504040204" pitchFamily="50" charset="-128"/>
              </a:rPr>
              <a:t>経営指導</a:t>
            </a:r>
            <a:endParaRPr kumimoji="1" lang="en-US" altLang="ja-JP" sz="2000" b="1" u="sng" dirty="0">
              <a:latin typeface="メイリオ" panose="020B0604030504040204" pitchFamily="50" charset="-128"/>
              <a:ea typeface="メイリオ" panose="020B0604030504040204" pitchFamily="50" charset="-128"/>
            </a:endParaRPr>
          </a:p>
          <a:p>
            <a:pPr>
              <a:lnSpc>
                <a:spcPct val="130000"/>
              </a:lnSpc>
            </a:pPr>
            <a:r>
              <a:rPr kumimoji="1" lang="ja-JP" altLang="en-US" sz="2000" dirty="0">
                <a:latin typeface="メイリオ" panose="020B0604030504040204" pitchFamily="50" charset="-128"/>
                <a:ea typeface="メイリオ" panose="020B0604030504040204" pitchFamily="50" charset="-128"/>
              </a:rPr>
              <a:t>・資金計画</a:t>
            </a:r>
            <a:endParaRPr kumimoji="1" lang="en-US" altLang="ja-JP" sz="20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073E94A0-52A9-4848-9D21-E0F2D63F4E67}"/>
              </a:ext>
            </a:extLst>
          </p:cNvPr>
          <p:cNvSpPr txBox="1"/>
          <p:nvPr/>
        </p:nvSpPr>
        <p:spPr>
          <a:xfrm>
            <a:off x="3487313" y="5862309"/>
            <a:ext cx="2520000" cy="869469"/>
          </a:xfrm>
          <a:prstGeom prst="rect">
            <a:avLst/>
          </a:prstGeom>
          <a:noFill/>
        </p:spPr>
        <p:txBody>
          <a:bodyPr wrap="square" rtlCol="0">
            <a:spAutoFit/>
          </a:bodyPr>
          <a:lstStyle/>
          <a:p>
            <a:pPr>
              <a:lnSpc>
                <a:spcPct val="130000"/>
              </a:lnSpc>
            </a:pPr>
            <a:r>
              <a:rPr kumimoji="1" lang="ja-JP" altLang="en-US" sz="2000" b="1" dirty="0">
                <a:latin typeface="メイリオ" panose="020B0604030504040204" pitchFamily="50" charset="-128"/>
                <a:ea typeface="メイリオ" panose="020B0604030504040204" pitchFamily="50" charset="-128"/>
              </a:rPr>
              <a:t>・</a:t>
            </a:r>
            <a:r>
              <a:rPr kumimoji="1" lang="ja-JP" altLang="en-US" sz="2000" b="1" u="sng" dirty="0">
                <a:latin typeface="メイリオ" panose="020B0604030504040204" pitchFamily="50" charset="-128"/>
                <a:ea typeface="メイリオ" panose="020B0604030504040204" pitchFamily="50" charset="-128"/>
              </a:rPr>
              <a:t>農業団体との交流</a:t>
            </a:r>
            <a:endParaRPr kumimoji="1" lang="en-US" altLang="ja-JP" sz="2000" b="1" u="sng" dirty="0">
              <a:latin typeface="メイリオ" panose="020B0604030504040204" pitchFamily="50" charset="-128"/>
              <a:ea typeface="メイリオ" panose="020B0604030504040204" pitchFamily="50" charset="-128"/>
            </a:endParaRPr>
          </a:p>
          <a:p>
            <a:pPr>
              <a:lnSpc>
                <a:spcPct val="130000"/>
              </a:lnSpc>
            </a:pPr>
            <a:r>
              <a:rPr kumimoji="1" lang="ja-JP" altLang="en-US" sz="2000"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関係機関との繋がり</a:t>
            </a:r>
            <a:endParaRPr kumimoji="1" lang="en-US" altLang="ja-JP" sz="20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DCAA725D-7D6A-4CC4-A4BF-CBC54005D7F0}"/>
              </a:ext>
            </a:extLst>
          </p:cNvPr>
          <p:cNvSpPr txBox="1"/>
          <p:nvPr/>
        </p:nvSpPr>
        <p:spPr>
          <a:xfrm>
            <a:off x="6215061" y="5862309"/>
            <a:ext cx="2448000" cy="869469"/>
          </a:xfrm>
          <a:prstGeom prst="rect">
            <a:avLst/>
          </a:prstGeom>
          <a:noFill/>
        </p:spPr>
        <p:txBody>
          <a:bodyPr wrap="square" rtlCol="0">
            <a:spAutoFit/>
          </a:bodyPr>
          <a:lstStyle/>
          <a:p>
            <a:pPr>
              <a:lnSpc>
                <a:spcPct val="130000"/>
              </a:lnSpc>
            </a:pPr>
            <a:r>
              <a:rPr kumimoji="1" lang="ja-JP" altLang="en-US" sz="2000" dirty="0">
                <a:latin typeface="メイリオ" panose="020B0604030504040204" pitchFamily="50" charset="-128"/>
                <a:ea typeface="メイリオ" panose="020B0604030504040204" pitchFamily="50" charset="-128"/>
              </a:rPr>
              <a:t>・中古機械の情報</a:t>
            </a:r>
            <a:endParaRPr kumimoji="1" lang="en-US" altLang="ja-JP" sz="2000" dirty="0">
              <a:latin typeface="メイリオ" panose="020B0604030504040204" pitchFamily="50" charset="-128"/>
              <a:ea typeface="メイリオ" panose="020B0604030504040204" pitchFamily="50" charset="-128"/>
            </a:endParaRPr>
          </a:p>
          <a:p>
            <a:pPr>
              <a:lnSpc>
                <a:spcPct val="130000"/>
              </a:lnSpc>
            </a:pPr>
            <a:r>
              <a:rPr kumimoji="1" lang="ja-JP" altLang="en-US" sz="2000" dirty="0">
                <a:latin typeface="メイリオ" panose="020B0604030504040204" pitchFamily="50" charset="-128"/>
                <a:ea typeface="メイリオ" panose="020B0604030504040204" pitchFamily="50" charset="-128"/>
              </a:rPr>
              <a:t>・空き農地の情報</a:t>
            </a: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2383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DB4EACF-E770-4C9C-AD4C-58E240F00BE7}"/>
              </a:ext>
            </a:extLst>
          </p:cNvPr>
          <p:cNvSpPr txBox="1"/>
          <p:nvPr/>
        </p:nvSpPr>
        <p:spPr>
          <a:xfrm>
            <a:off x="238925" y="1027928"/>
            <a:ext cx="8669548" cy="1938992"/>
          </a:xfrm>
          <a:prstGeom prst="rect">
            <a:avLst/>
          </a:prstGeom>
          <a:noFill/>
        </p:spPr>
        <p:txBody>
          <a:bodyPr wrap="square" rtlCol="0">
            <a:spAutoFit/>
          </a:bodyPr>
          <a:lstStyle/>
          <a:p>
            <a:pPr>
              <a:lnSpc>
                <a:spcPct val="150000"/>
              </a:lnSpc>
            </a:pPr>
            <a:r>
              <a:rPr kumimoji="1" lang="ja-JP" altLang="en-US" sz="2800" u="sng" dirty="0" smtClean="0">
                <a:solidFill>
                  <a:schemeClr val="tx1">
                    <a:lumMod val="95000"/>
                    <a:lumOff val="5000"/>
                  </a:schemeClr>
                </a:solidFill>
                <a:latin typeface="メイリオ" panose="020B0604030504040204" pitchFamily="50" charset="-128"/>
                <a:ea typeface="メイリオ" panose="020B0604030504040204" pitchFamily="50" charset="-128"/>
              </a:rPr>
              <a:t>〇研修時に気を付けたこと</a:t>
            </a:r>
            <a:endParaRPr kumimoji="1" lang="en-US" altLang="ja-JP" sz="2800" u="sng"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・日誌を必ずつけるようにする</a:t>
            </a:r>
            <a:endParaRPr kumimoji="1" lang="en-US" altLang="ja-JP" sz="26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・関係機関（ＪＡ職員、普及員）との</a:t>
            </a:r>
            <a:r>
              <a:rPr kumimoji="1" lang="ja-JP" altLang="en-US" sz="2600" dirty="0">
                <a:solidFill>
                  <a:schemeClr val="tx1">
                    <a:lumMod val="95000"/>
                    <a:lumOff val="5000"/>
                  </a:schemeClr>
                </a:solidFill>
                <a:latin typeface="メイリオ" panose="020B0604030504040204" pitchFamily="50" charset="-128"/>
                <a:ea typeface="メイリオ" panose="020B0604030504040204" pitchFamily="50" charset="-128"/>
              </a:rPr>
              <a:t>繋がり</a:t>
            </a:r>
            <a:r>
              <a:rPr kumimoji="1" lang="ja-JP" altLang="en-US" sz="2600" dirty="0" smtClean="0">
                <a:solidFill>
                  <a:schemeClr val="tx1">
                    <a:lumMod val="95000"/>
                    <a:lumOff val="5000"/>
                  </a:schemeClr>
                </a:solidFill>
                <a:latin typeface="メイリオ" panose="020B0604030504040204" pitchFamily="50" charset="-128"/>
                <a:ea typeface="メイリオ" panose="020B0604030504040204" pitchFamily="50" charset="-128"/>
              </a:rPr>
              <a:t>を深める</a:t>
            </a:r>
            <a:endParaRPr kumimoji="1" lang="en-US" altLang="ja-JP" sz="2600" u="sng"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8</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p:cNvGrpSpPr/>
          <p:nvPr/>
        </p:nvGrpSpPr>
        <p:grpSpPr>
          <a:xfrm>
            <a:off x="-1527" y="0"/>
            <a:ext cx="9144000" cy="875412"/>
            <a:chOff x="-1527" y="0"/>
            <a:chExt cx="9144000" cy="875412"/>
          </a:xfrm>
        </p:grpSpPr>
        <p:sp>
          <p:nvSpPr>
            <p:cNvPr id="12"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ＪＡ</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鹿本地域担い手育成センターでの研修</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75" y="3135224"/>
            <a:ext cx="4428000" cy="331950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59" y="3135224"/>
            <a:ext cx="4428000" cy="3319502"/>
          </a:xfrm>
          <a:prstGeom prst="rect">
            <a:avLst/>
          </a:prstGeom>
        </p:spPr>
      </p:pic>
    </p:spTree>
    <p:extLst>
      <p:ext uri="{BB962C8B-B14F-4D97-AF65-F5344CB8AC3E}">
        <p14:creationId xmlns:p14="http://schemas.microsoft.com/office/powerpoint/2010/main" val="658059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B8ADD05-21D4-45AE-817E-03F4634F25A0}"/>
              </a:ext>
            </a:extLst>
          </p:cNvPr>
          <p:cNvSpPr txBox="1"/>
          <p:nvPr/>
        </p:nvSpPr>
        <p:spPr>
          <a:xfrm>
            <a:off x="8674473" y="6454726"/>
            <a:ext cx="468000" cy="369332"/>
          </a:xfrm>
          <a:prstGeom prst="rect">
            <a:avLst/>
          </a:prstGeom>
          <a:noFill/>
        </p:spPr>
        <p:txBody>
          <a:bodyPr wrap="square" rtlCol="0">
            <a:spAutoFit/>
          </a:bodyPr>
          <a:lstStyle/>
          <a:p>
            <a:pPr algn="ctr"/>
            <a:r>
              <a:rPr kumimoji="1" lang="en-US" altLang="ja-JP" dirty="0" smtClean="0">
                <a:latin typeface="Arial" panose="020B0604020202020204" pitchFamily="34" charset="0"/>
                <a:ea typeface="メイリオ" panose="020B0604030504040204" pitchFamily="50" charset="-128"/>
                <a:cs typeface="Arial" panose="020B0604020202020204" pitchFamily="34" charset="0"/>
              </a:rPr>
              <a:t>9</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p:cNvGrpSpPr/>
          <p:nvPr/>
        </p:nvGrpSpPr>
        <p:grpSpPr>
          <a:xfrm>
            <a:off x="-1527" y="0"/>
            <a:ext cx="9144000" cy="875412"/>
            <a:chOff x="-1527" y="0"/>
            <a:chExt cx="9144000" cy="875412"/>
          </a:xfrm>
        </p:grpSpPr>
        <p:sp>
          <p:nvSpPr>
            <p:cNvPr id="12" name="タイトル 1">
              <a:extLst>
                <a:ext uri="{FF2B5EF4-FFF2-40B4-BE49-F238E27FC236}">
                  <a16:creationId xmlns:a16="http://schemas.microsoft.com/office/drawing/2014/main" id="{D9BA369D-0F5F-47B3-BB58-20E4655D3F65}"/>
                </a:ext>
              </a:extLst>
            </p:cNvPr>
            <p:cNvSpPr txBox="1">
              <a:spLocks/>
            </p:cNvSpPr>
            <p:nvPr/>
          </p:nvSpPr>
          <p:spPr>
            <a:xfrm>
              <a:off x="-1527" y="155412"/>
              <a:ext cx="9144000" cy="720000"/>
            </a:xfrm>
            <a:prstGeom prst="rect">
              <a:avLst/>
            </a:prstGeom>
            <a:solidFill>
              <a:srgbClr val="FF7C80"/>
            </a:solidFill>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174625"/>
              <a:r>
                <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ＪＡ</a:t>
              </a:r>
              <a:r>
                <a:rPr lang="ja-JP" altLang="en-US" sz="3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鹿本地域担い手育成センターでの研修</a:t>
              </a:r>
              <a:endParaRPr lang="ja-JP" altLang="en-US" sz="3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0" y="0"/>
              <a:ext cx="9142473" cy="14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33993" y="954326"/>
            <a:ext cx="3840480" cy="2879061"/>
          </a:xfrm>
          <a:prstGeom prst="rect">
            <a:avLst/>
          </a:prstGeom>
        </p:spPr>
      </p:pic>
      <p:pic>
        <p:nvPicPr>
          <p:cNvPr id="5" name="図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4273" y="3912301"/>
            <a:ext cx="3840480" cy="2879061"/>
          </a:xfrm>
          <a:prstGeom prst="rect">
            <a:avLst/>
          </a:prstGeom>
        </p:spPr>
      </p:pic>
      <p:pic>
        <p:nvPicPr>
          <p:cNvPr id="6" name="図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32753" y="3911362"/>
            <a:ext cx="3841720" cy="2880000"/>
          </a:xfrm>
          <a:prstGeom prst="rect">
            <a:avLst/>
          </a:prstGeom>
        </p:spPr>
      </p:pic>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8856" t="12895" r="11126" b="7088"/>
          <a:stretch/>
        </p:blipFill>
        <p:spPr>
          <a:xfrm>
            <a:off x="523031" y="953387"/>
            <a:ext cx="3841722" cy="2880000"/>
          </a:xfrm>
          <a:prstGeom prst="rect">
            <a:avLst/>
          </a:prstGeom>
        </p:spPr>
      </p:pic>
    </p:spTree>
    <p:extLst>
      <p:ext uri="{BB962C8B-B14F-4D97-AF65-F5344CB8AC3E}">
        <p14:creationId xmlns:p14="http://schemas.microsoft.com/office/powerpoint/2010/main" val="1968065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10776</TotalTime>
  <Words>1663</Words>
  <Application>Microsoft Office PowerPoint</Application>
  <PresentationFormat>画面に合わせる (4:3)</PresentationFormat>
  <Paragraphs>190</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前原 祥大</dc:creator>
  <cp:lastModifiedBy>前田 智康</cp:lastModifiedBy>
  <cp:revision>410</cp:revision>
  <cp:lastPrinted>2023-09-05T13:36:25Z</cp:lastPrinted>
  <dcterms:created xsi:type="dcterms:W3CDTF">2021-11-01T12:40:57Z</dcterms:created>
  <dcterms:modified xsi:type="dcterms:W3CDTF">2023-10-03T04:20:18Z</dcterms:modified>
</cp:coreProperties>
</file>