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2108" y="64"/>
      </p:cViewPr>
      <p:guideLst>
        <p:guide orient="horz" pos="312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87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40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268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74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74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92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11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1862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50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226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94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C91C-8C86-4AE9-8610-6AB28EB856B3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9A62D-CD93-460A-8E09-EF0AA661BC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182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角丸四角形 20"/>
          <p:cNvSpPr/>
          <p:nvPr/>
        </p:nvSpPr>
        <p:spPr>
          <a:xfrm>
            <a:off x="238385" y="1124178"/>
            <a:ext cx="6527689" cy="114063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・地域計画に位置付けられた担い手、または、事業実施年度中に位置付けられるこ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とが確実であると見込まれる担い手</a:t>
            </a:r>
            <a:r>
              <a:rPr kumimoji="1"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r>
              <a:rPr kumimoji="1" lang="en-US" altLang="ja-JP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不明な場合は、市町村へ問い合わせてください。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・事業実施後、８年間継続して施設を利用すること。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・移設先の土地が本人以外の場合、農地中間管理機構を介した賃借売買契約を行うこと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46615" y="175729"/>
            <a:ext cx="4812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園芸施設有効活用緊急支援事業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5705" y="237924"/>
            <a:ext cx="12105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園芸農家の皆様へ</a:t>
            </a:r>
            <a:endParaRPr kumimoji="1"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FBC3BFF-FF8A-05BE-60E0-EA9A1ABDD482}"/>
              </a:ext>
            </a:extLst>
          </p:cNvPr>
          <p:cNvGrpSpPr/>
          <p:nvPr/>
        </p:nvGrpSpPr>
        <p:grpSpPr>
          <a:xfrm>
            <a:off x="55536" y="1347713"/>
            <a:ext cx="850342" cy="638752"/>
            <a:chOff x="3582268" y="936697"/>
            <a:chExt cx="850342" cy="638752"/>
          </a:xfrm>
        </p:grpSpPr>
        <p:sp>
          <p:nvSpPr>
            <p:cNvPr id="23" name="楕円 22"/>
            <p:cNvSpPr/>
            <p:nvPr/>
          </p:nvSpPr>
          <p:spPr>
            <a:xfrm>
              <a:off x="3582268" y="936697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3666800" y="1087181"/>
              <a:ext cx="76581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要件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EA7B965-8D09-41E2-C180-6B1474405184}"/>
              </a:ext>
            </a:extLst>
          </p:cNvPr>
          <p:cNvGrpSpPr/>
          <p:nvPr/>
        </p:nvGrpSpPr>
        <p:grpSpPr>
          <a:xfrm>
            <a:off x="11431" y="3373436"/>
            <a:ext cx="6754643" cy="3221980"/>
            <a:chOff x="11430" y="2806750"/>
            <a:chExt cx="6754643" cy="3000744"/>
          </a:xfrm>
        </p:grpSpPr>
        <p:sp>
          <p:nvSpPr>
            <p:cNvPr id="25" name="角丸四角形 24"/>
            <p:cNvSpPr/>
            <p:nvPr/>
          </p:nvSpPr>
          <p:spPr>
            <a:xfrm>
              <a:off x="172781" y="2806750"/>
              <a:ext cx="6593292" cy="3000744"/>
            </a:xfrm>
            <a:prstGeom prst="roundRect">
              <a:avLst>
                <a:gd name="adj" fmla="val 11365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96000" tIns="36000" rIns="36000" bIns="36000" rtlCol="0" anchor="ctr"/>
            <a:lstStyle/>
            <a:p>
              <a:pPr>
                <a:lnSpc>
                  <a:spcPct val="110000"/>
                </a:lnSpc>
              </a:pPr>
              <a:r>
                <a:rPr kumimoji="1" lang="en-US" altLang="ja-JP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〔</a:t>
              </a:r>
              <a:r>
                <a:rPr kumimoji="1" lang="ja-JP" altLang="en-US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中古ハウスの移設</a:t>
              </a:r>
              <a:r>
                <a:rPr kumimoji="1" lang="en-US" altLang="ja-JP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〕</a:t>
              </a: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他人からハウスを譲渡（借受）して、移設すること。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個人所有のハウスの移設は、 原則、集約する場合に限る。</a:t>
              </a: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 ハウスの取得費</a:t>
              </a:r>
              <a:r>
                <a:rPr kumimoji="1" lang="en-US" altLang="ja-JP" sz="1200" baseline="30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※1</a:t>
              </a:r>
              <a:r>
                <a:rPr kumimoji="1" lang="ja-JP" altLang="en-US" sz="1200" dirty="0" err="1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、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解体撤去費、運搬費、建込費、必要となる部材等、附帯設備</a:t>
              </a:r>
              <a:r>
                <a:rPr kumimoji="1" lang="en-US" altLang="ja-JP" sz="1200" baseline="30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※2</a:t>
              </a:r>
            </a:p>
            <a:p>
              <a:pPr>
                <a:lnSpc>
                  <a:spcPct val="110000"/>
                </a:lnSpc>
              </a:pPr>
              <a:r>
                <a:rPr kumimoji="1" lang="en-US" altLang="ja-JP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〔</a:t>
              </a:r>
              <a:r>
                <a:rPr kumimoji="1" lang="ja-JP" altLang="en-US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ハウスの長寿命化（補修・補強、仕様変更等）</a:t>
              </a:r>
              <a:r>
                <a:rPr kumimoji="1" lang="en-US" altLang="ja-JP" sz="13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〕</a:t>
              </a:r>
              <a:endParaRPr kumimoji="1" lang="ja-JP" altLang="en-US" sz="13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 ハウスの取得費</a:t>
              </a:r>
              <a:r>
                <a:rPr kumimoji="1" lang="en-US" altLang="ja-JP" sz="1200" baseline="30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※1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、補修等に必要な部材、施工費、附帯設備</a:t>
              </a:r>
              <a:r>
                <a:rPr kumimoji="1" lang="en-US" altLang="ja-JP" sz="1200" baseline="30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※2</a:t>
              </a:r>
            </a:p>
            <a:p>
              <a:pPr>
                <a:lnSpc>
                  <a:spcPct val="110000"/>
                </a:lnSpc>
              </a:pPr>
              <a:r>
                <a:rPr kumimoji="1" lang="en-US" altLang="ja-JP" sz="1200" spc="-100" baseline="300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</a:t>
              </a:r>
              <a:r>
                <a:rPr kumimoji="1" lang="en-US" altLang="ja-JP" sz="1200" spc="-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   ※</a:t>
              </a:r>
              <a:r>
                <a:rPr kumimoji="1" lang="ja-JP" altLang="en-US" sz="1200" spc="-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１）ハウスの取得費は、残存耐用年数が残っており、新品当時の取得費用が書類で確認</a:t>
              </a:r>
              <a:endParaRPr kumimoji="1" lang="en-US" altLang="ja-JP" sz="1200" spc="-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spc="-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　　できる場合のみ対象。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</a:t>
              </a:r>
              <a:r>
                <a:rPr kumimoji="1" lang="en-US" altLang="ja-JP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※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２）附帯設備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　　ハウスの移設や長寿命化をしたうえで、最低限必要な温度制御機能を</a:t>
              </a:r>
              <a:r>
                <a:rPr kumimoji="1" lang="ja-JP" altLang="en-US" sz="1200" dirty="0" err="1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果た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　　</a:t>
              </a:r>
              <a:r>
                <a:rPr kumimoji="1" lang="ja-JP" altLang="en-US" sz="1200" dirty="0" err="1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す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設備等（被覆資材、サイド巻上げ設備、換気設備、カーテン設備、換気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　　　扇、加温設備、防虫ネット等）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＜補助対象外＞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温度制御機能の附帯設備としてみなせない設備（炭酸ガス発生装置、循環扇、育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>
                <a:lnSpc>
                  <a:spcPct val="110000"/>
                </a:lnSpc>
              </a:pPr>
              <a:r>
                <a:rPr kumimoji="1" lang="en-US" altLang="ja-JP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   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苗ベンチ、栽培槽、かん水設備、電照設備、防風ネット、寒冷紗等）</a:t>
              </a:r>
              <a:endPara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26" name="楕円 25"/>
            <p:cNvSpPr/>
            <p:nvPr/>
          </p:nvSpPr>
          <p:spPr>
            <a:xfrm>
              <a:off x="11430" y="2818576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40639" y="2926921"/>
              <a:ext cx="67972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事業の内容</a:t>
              </a:r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238385" y="7355488"/>
            <a:ext cx="6527690" cy="750597"/>
          </a:xfrm>
          <a:prstGeom prst="roundRect">
            <a:avLst>
              <a:gd name="adj" fmla="val 16232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・事業の申請の手続きは、農家の皆様（事業実施主体）自らが行います。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・事業実施中の監督、事業実施の確認も農家の皆様が行ってください。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・書類等は、期限内に市町村へ提出ください。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9533EA11-31A7-45DF-926D-69A8F46C6A07}"/>
              </a:ext>
            </a:extLst>
          </p:cNvPr>
          <p:cNvGrpSpPr/>
          <p:nvPr/>
        </p:nvGrpSpPr>
        <p:grpSpPr>
          <a:xfrm>
            <a:off x="-16787" y="7465004"/>
            <a:ext cx="694433" cy="638752"/>
            <a:chOff x="11430" y="6784391"/>
            <a:chExt cx="694433" cy="638752"/>
          </a:xfrm>
        </p:grpSpPr>
        <p:sp>
          <p:nvSpPr>
            <p:cNvPr id="29" name="楕円 28"/>
            <p:cNvSpPr/>
            <p:nvPr/>
          </p:nvSpPr>
          <p:spPr>
            <a:xfrm>
              <a:off x="11430" y="6784391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26141" y="6878350"/>
              <a:ext cx="67972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事業の手続き</a:t>
              </a:r>
            </a:p>
          </p:txBody>
        </p:sp>
      </p:grpSp>
      <p:sp>
        <p:nvSpPr>
          <p:cNvPr id="31" name="角丸四角形 30"/>
          <p:cNvSpPr/>
          <p:nvPr/>
        </p:nvSpPr>
        <p:spPr>
          <a:xfrm>
            <a:off x="294179" y="2371953"/>
            <a:ext cx="4126251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1/3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以内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・補助上限額　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2,500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/10a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・下限事業費　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300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千円（税抜き）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000" spc="-1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（附帯設備の事業費は移設等ハウス本体に係る事業費を下回ること）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148BA25-4136-A7C4-D530-8DE82A3A4E3F}"/>
              </a:ext>
            </a:extLst>
          </p:cNvPr>
          <p:cNvGrpSpPr/>
          <p:nvPr/>
        </p:nvGrpSpPr>
        <p:grpSpPr>
          <a:xfrm>
            <a:off x="46291" y="2489843"/>
            <a:ext cx="783570" cy="638752"/>
            <a:chOff x="23016" y="1812240"/>
            <a:chExt cx="783570" cy="638752"/>
          </a:xfrm>
        </p:grpSpPr>
        <p:sp>
          <p:nvSpPr>
            <p:cNvPr id="32" name="楕円 31"/>
            <p:cNvSpPr/>
            <p:nvPr/>
          </p:nvSpPr>
          <p:spPr>
            <a:xfrm>
              <a:off x="23016" y="1812240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776" y="1982835"/>
              <a:ext cx="76581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補助率</a:t>
              </a:r>
            </a:p>
          </p:txBody>
        </p:sp>
      </p:grpSp>
      <p:sp>
        <p:nvSpPr>
          <p:cNvPr id="34" name="角丸四角形 33"/>
          <p:cNvSpPr/>
          <p:nvPr/>
        </p:nvSpPr>
        <p:spPr>
          <a:xfrm>
            <a:off x="243022" y="8173649"/>
            <a:ext cx="6527690" cy="136609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・市町村からの交付決定通知を受けてから事業を始めます。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・交付決定後は、事業費の低減及び適切な事業実施のため、３者以上の見積もりを徴取　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してください。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kumimoji="1" lang="ja-JP" altLang="en-US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国の物価高騰対応重点支援地方創生交付金を活用しており、事務スケジュールの関係</a:t>
            </a:r>
            <a:endParaRPr kumimoji="1" lang="en-US" altLang="ja-JP" sz="1200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ja-JP" altLang="en-US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上、令和９年２月上旬までに工事の完了と業者への支払いまで完了させて下さい。</a:t>
            </a:r>
            <a:endParaRPr kumimoji="1" lang="en-US" altLang="ja-JP" sz="1200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・その他、詳細や不明な点は事前に問い合わせください。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069E6D1-2DB6-02CC-CBBB-5A2DAD1DAB89}"/>
              </a:ext>
            </a:extLst>
          </p:cNvPr>
          <p:cNvGrpSpPr/>
          <p:nvPr/>
        </p:nvGrpSpPr>
        <p:grpSpPr>
          <a:xfrm>
            <a:off x="-20341" y="8369294"/>
            <a:ext cx="724401" cy="825056"/>
            <a:chOff x="-22187" y="8120582"/>
            <a:chExt cx="724401" cy="825056"/>
          </a:xfrm>
        </p:grpSpPr>
        <p:sp>
          <p:nvSpPr>
            <p:cNvPr id="35" name="楕円 34"/>
            <p:cNvSpPr/>
            <p:nvPr/>
          </p:nvSpPr>
          <p:spPr>
            <a:xfrm>
              <a:off x="55536" y="8306886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161885" y="8402721"/>
              <a:ext cx="54032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注意事項</a:t>
              </a:r>
            </a:p>
          </p:txBody>
        </p:sp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2187" y="8120582"/>
              <a:ext cx="454236" cy="432099"/>
            </a:xfrm>
            <a:prstGeom prst="rect">
              <a:avLst/>
            </a:prstGeom>
          </p:spPr>
        </p:pic>
      </p:grpSp>
      <p:sp>
        <p:nvSpPr>
          <p:cNvPr id="37" name="角丸四角形 36"/>
          <p:cNvSpPr/>
          <p:nvPr/>
        </p:nvSpPr>
        <p:spPr>
          <a:xfrm>
            <a:off x="228352" y="6679076"/>
            <a:ext cx="6527690" cy="52551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・採択の優先は、①中古ハウスの移設　②補修・補強　③仕様変更の順とし、それぞれ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の中で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10a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あたり事業費が低いものから優先とします。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B8284B66-B0D5-3470-D50A-DAC8D86CE9A9}"/>
              </a:ext>
            </a:extLst>
          </p:cNvPr>
          <p:cNvGrpSpPr/>
          <p:nvPr/>
        </p:nvGrpSpPr>
        <p:grpSpPr>
          <a:xfrm>
            <a:off x="0" y="6649172"/>
            <a:ext cx="764051" cy="638752"/>
            <a:chOff x="5948" y="5858527"/>
            <a:chExt cx="764051" cy="638752"/>
          </a:xfrm>
        </p:grpSpPr>
        <p:sp>
          <p:nvSpPr>
            <p:cNvPr id="38" name="楕円 37"/>
            <p:cNvSpPr/>
            <p:nvPr/>
          </p:nvSpPr>
          <p:spPr>
            <a:xfrm>
              <a:off x="5948" y="5858527"/>
              <a:ext cx="637999" cy="638752"/>
            </a:xfrm>
            <a:prstGeom prst="ellipse">
              <a:avLst/>
            </a:prstGeom>
            <a:solidFill>
              <a:srgbClr val="99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90277" y="6000434"/>
              <a:ext cx="67972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採択</a:t>
              </a:r>
            </a:p>
          </p:txBody>
        </p:sp>
      </p:grpSp>
      <p:sp>
        <p:nvSpPr>
          <p:cNvPr id="40" name="角丸四角形 39"/>
          <p:cNvSpPr/>
          <p:nvPr/>
        </p:nvSpPr>
        <p:spPr>
          <a:xfrm>
            <a:off x="829861" y="9604271"/>
            <a:ext cx="4896000" cy="252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問い合わせ先　広域本部（地域振興局）　農業普及・振興課</a:t>
            </a:r>
            <a:endParaRPr kumimoji="1" lang="en-US" altLang="ja-JP" sz="1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市町村</a:t>
            </a:r>
            <a:endParaRPr kumimoji="1" lang="en-US" altLang="ja-JP" sz="1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41" name="図 40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058" y="2535507"/>
            <a:ext cx="810067" cy="667334"/>
          </a:xfrm>
          <a:prstGeom prst="rect">
            <a:avLst/>
          </a:prstGeom>
        </p:spPr>
      </p:pic>
      <p:sp>
        <p:nvSpPr>
          <p:cNvPr id="42" name="角丸四角形 41"/>
          <p:cNvSpPr/>
          <p:nvPr/>
        </p:nvSpPr>
        <p:spPr>
          <a:xfrm>
            <a:off x="294181" y="604316"/>
            <a:ext cx="6444000" cy="432000"/>
          </a:xfrm>
          <a:prstGeom prst="round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>
              <a:lnSpc>
                <a:spcPct val="1200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資材費等の高騰によりハウス整備が困難になっている状況から、施設園芸産地の発展を目指して、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担い手が実施するハウス整備を支援します。</a:t>
            </a:r>
            <a:endParaRPr kumimoji="1" lang="en-US" altLang="ja-JP" sz="11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43" name="図 42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482" y="2542440"/>
            <a:ext cx="810067" cy="667334"/>
          </a:xfrm>
          <a:prstGeom prst="rect">
            <a:avLst/>
          </a:prstGeom>
        </p:spPr>
      </p:pic>
      <p:sp>
        <p:nvSpPr>
          <p:cNvPr id="44" name="テキスト ボックス 43"/>
          <p:cNvSpPr txBox="1"/>
          <p:nvPr/>
        </p:nvSpPr>
        <p:spPr>
          <a:xfrm>
            <a:off x="6260273" y="289020"/>
            <a:ext cx="530915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熊本県</a:t>
            </a:r>
          </a:p>
        </p:txBody>
      </p:sp>
    </p:spTree>
    <p:extLst>
      <p:ext uri="{BB962C8B-B14F-4D97-AF65-F5344CB8AC3E}">
        <p14:creationId xmlns:p14="http://schemas.microsoft.com/office/powerpoint/2010/main" val="388864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1840</TotalTime>
  <Words>596</Words>
  <Application>Microsoft Office PowerPoint</Application>
  <PresentationFormat>A4 210 x 297 mm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0350200</dc:creator>
  <cp:lastModifiedBy>1300442</cp:lastModifiedBy>
  <cp:revision>61</cp:revision>
  <cp:lastPrinted>2026-03-02T00:59:07Z</cp:lastPrinted>
  <dcterms:created xsi:type="dcterms:W3CDTF">2024-02-22T23:50:11Z</dcterms:created>
  <dcterms:modified xsi:type="dcterms:W3CDTF">2026-03-02T01:00:58Z</dcterms:modified>
</cp:coreProperties>
</file>