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812" y="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51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05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69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86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35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90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27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08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71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185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02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E0013-A653-46CF-B0B9-14866178221D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A7C2F-2E18-4BBB-81D7-A9265C667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19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図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17" y="621801"/>
            <a:ext cx="900412" cy="798582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104532" y="4643"/>
            <a:ext cx="2698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中古ハウス等の取得費の考え方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24020" y="2677838"/>
            <a:ext cx="2073251" cy="811367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取得時の価格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ハウス：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加温機：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取得時からの経過年数：８年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1550" y="331835"/>
            <a:ext cx="3766022" cy="257369"/>
          </a:xfrm>
          <a:prstGeom prst="rect">
            <a:avLst/>
          </a:prstGeom>
          <a:noFill/>
          <a:ln w="1905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ケース１　ハウスのみ取得する（取得から８年経過）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117208" y="3647735"/>
            <a:ext cx="2688804" cy="442035"/>
          </a:xfrm>
          <a:prstGeom prst="rect">
            <a:avLst/>
          </a:prstGeom>
          <a:noFill/>
          <a:ln w="6350">
            <a:solidFill>
              <a:srgbClr val="00B0F0"/>
            </a:solidFill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ハウスは、残存期間が２年残っている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加温機は、残存期間が残っていない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1568" y="1461428"/>
            <a:ext cx="2919636" cy="25736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＝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07957" y="1381870"/>
            <a:ext cx="1072978" cy="442035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-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８年）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</a:p>
        </p:txBody>
      </p:sp>
      <p:cxnSp>
        <p:nvCxnSpPr>
          <p:cNvPr id="12" name="直線コネクタ 11"/>
          <p:cNvCxnSpPr/>
          <p:nvPr/>
        </p:nvCxnSpPr>
        <p:spPr>
          <a:xfrm>
            <a:off x="1587245" y="1614317"/>
            <a:ext cx="86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595636" y="1947817"/>
            <a:ext cx="2304083" cy="25736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補助率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1/3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＝</a:t>
            </a:r>
            <a:r>
              <a:rPr kumimoji="1" lang="en-US" altLang="ja-JP" sz="1200" u="sng" dirty="0">
                <a:solidFill>
                  <a:srgbClr val="FFC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666</a:t>
            </a:r>
            <a:r>
              <a:rPr kumimoji="1" lang="ja-JP" altLang="en-US" sz="1200" u="sng" dirty="0">
                <a:solidFill>
                  <a:srgbClr val="FFC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913589" y="1969976"/>
            <a:ext cx="1611586" cy="25736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←取得費の補助上限額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683729" y="792324"/>
            <a:ext cx="2073251" cy="442035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取得時の価格：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取得時からの経過年数：８年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6660" y="2380553"/>
            <a:ext cx="6382123" cy="257369"/>
          </a:xfrm>
          <a:prstGeom prst="rect">
            <a:avLst/>
          </a:prstGeom>
          <a:noFill/>
          <a:ln w="1905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ケース２　加温機が設置されているハウスを加温機含めて取得する（取得から８年経過）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08347" y="4222801"/>
            <a:ext cx="2073251" cy="257369"/>
          </a:xfrm>
          <a:prstGeom prst="rect">
            <a:avLst/>
          </a:prstGeom>
          <a:noFill/>
          <a:ln w="6350">
            <a:solidFill>
              <a:srgbClr val="00B0F0"/>
            </a:solidFill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ハウスの取得費のみ補助対象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54717" y="4552721"/>
            <a:ext cx="1226865" cy="442035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ハウス　</a:t>
            </a:r>
            <a:r>
              <a:rPr kumimoji="1" lang="en-US" altLang="ja-JP" sz="1200" u="sng" dirty="0">
                <a:solidFill>
                  <a:srgbClr val="FFC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666</a:t>
            </a:r>
            <a:r>
              <a:rPr kumimoji="1" lang="ja-JP" altLang="en-US" sz="1200" u="sng" dirty="0">
                <a:solidFill>
                  <a:srgbClr val="FFC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u="sng" dirty="0">
              <a:solidFill>
                <a:srgbClr val="FFC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加温機　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024145" y="4540923"/>
            <a:ext cx="1611586" cy="25736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←取得費の補助上限額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355723" y="4222800"/>
            <a:ext cx="996033" cy="257369"/>
          </a:xfrm>
          <a:prstGeom prst="rect">
            <a:avLst/>
          </a:prstGeom>
          <a:noFill/>
          <a:ln w="6350">
            <a:solidFill>
              <a:srgbClr val="00B0F0"/>
            </a:solidFill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加温機は０円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16660" y="5097381"/>
            <a:ext cx="6382123" cy="257369"/>
          </a:xfrm>
          <a:prstGeom prst="rect">
            <a:avLst/>
          </a:prstGeom>
          <a:noFill/>
          <a:ln w="1905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ケース３　加温機が設置されているハウスを加温機を含めて取得する（取得から５年経過）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134039" y="5387340"/>
            <a:ext cx="2073251" cy="811367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取得時の価格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ハウス：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加温機：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取得時からの経過年数：５年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134039" y="6338711"/>
            <a:ext cx="2688804" cy="442035"/>
          </a:xfrm>
          <a:prstGeom prst="rect">
            <a:avLst/>
          </a:prstGeom>
          <a:noFill/>
          <a:ln w="6350">
            <a:solidFill>
              <a:srgbClr val="00B0F0"/>
            </a:solidFill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ハウスは、残存期間が５年残っている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加温機は、残存期間が２年残っている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142071" y="6890733"/>
            <a:ext cx="1611586" cy="257369"/>
          </a:xfrm>
          <a:prstGeom prst="rect">
            <a:avLst/>
          </a:prstGeom>
          <a:noFill/>
          <a:ln w="6350">
            <a:solidFill>
              <a:srgbClr val="00B0F0"/>
            </a:solidFill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それぞれで計算し合計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41317" y="7426025"/>
            <a:ext cx="3689078" cy="25736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ハウス　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＝</a:t>
            </a:r>
            <a:r>
              <a:rPr kumimoji="1" lang="en-US" altLang="ja-JP" sz="12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</a:p>
        </p:txBody>
      </p:sp>
      <p:cxnSp>
        <p:nvCxnSpPr>
          <p:cNvPr id="33" name="直線コネクタ 32"/>
          <p:cNvCxnSpPr/>
          <p:nvPr/>
        </p:nvCxnSpPr>
        <p:spPr>
          <a:xfrm>
            <a:off x="2326207" y="7525656"/>
            <a:ext cx="86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1106531" y="8233615"/>
            <a:ext cx="3612134" cy="25736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(5,000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千円＋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1,142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千円）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補助率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1/3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＝</a:t>
            </a:r>
            <a:r>
              <a:rPr kumimoji="1" lang="en-US" altLang="ja-JP" sz="1200" u="sng" dirty="0">
                <a:solidFill>
                  <a:srgbClr val="FFC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2,047</a:t>
            </a:r>
            <a:r>
              <a:rPr kumimoji="1" lang="ja-JP" altLang="en-US" sz="1200" u="sng" dirty="0">
                <a:solidFill>
                  <a:srgbClr val="FFC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545963" y="8233615"/>
            <a:ext cx="1611586" cy="25736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←取得費の補助上限額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213859" y="7302611"/>
            <a:ext cx="1072978" cy="442035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-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５年）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60498" y="7867952"/>
            <a:ext cx="3612134" cy="25736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加温機　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4,000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×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＝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1,142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</a:p>
        </p:txBody>
      </p:sp>
      <p:cxnSp>
        <p:nvCxnSpPr>
          <p:cNvPr id="38" name="直線コネクタ 37"/>
          <p:cNvCxnSpPr/>
          <p:nvPr/>
        </p:nvCxnSpPr>
        <p:spPr>
          <a:xfrm>
            <a:off x="2280972" y="7973773"/>
            <a:ext cx="86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2234743" y="7764707"/>
            <a:ext cx="1072978" cy="442035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（７年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-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５年）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７年</a:t>
            </a:r>
          </a:p>
        </p:txBody>
      </p:sp>
      <p:cxnSp>
        <p:nvCxnSpPr>
          <p:cNvPr id="47" name="直線コネクタ 46"/>
          <p:cNvCxnSpPr/>
          <p:nvPr/>
        </p:nvCxnSpPr>
        <p:spPr>
          <a:xfrm>
            <a:off x="24069" y="296677"/>
            <a:ext cx="6707237" cy="0"/>
          </a:xfrm>
          <a:prstGeom prst="line">
            <a:avLst/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54414" y="2336593"/>
            <a:ext cx="6707237" cy="0"/>
          </a:xfrm>
          <a:prstGeom prst="line">
            <a:avLst/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図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19" y="2648497"/>
            <a:ext cx="900412" cy="798582"/>
          </a:xfrm>
          <a:prstGeom prst="rect">
            <a:avLst/>
          </a:prstGeom>
        </p:spPr>
      </p:pic>
      <p:grpSp>
        <p:nvGrpSpPr>
          <p:cNvPr id="45" name="グループ化 44"/>
          <p:cNvGrpSpPr/>
          <p:nvPr/>
        </p:nvGrpSpPr>
        <p:grpSpPr>
          <a:xfrm>
            <a:off x="1146046" y="3104208"/>
            <a:ext cx="396000" cy="299378"/>
            <a:chOff x="4440423" y="786653"/>
            <a:chExt cx="444184" cy="343548"/>
          </a:xfrm>
        </p:grpSpPr>
        <p:sp>
          <p:nvSpPr>
            <p:cNvPr id="41" name="角丸四角形 40"/>
            <p:cNvSpPr/>
            <p:nvPr/>
          </p:nvSpPr>
          <p:spPr>
            <a:xfrm>
              <a:off x="4444253" y="877147"/>
              <a:ext cx="440354" cy="253054"/>
            </a:xfrm>
            <a:prstGeom prst="roundRect">
              <a:avLst/>
            </a:prstGeom>
            <a:no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角丸四角形 41"/>
            <p:cNvSpPr/>
            <p:nvPr/>
          </p:nvSpPr>
          <p:spPr>
            <a:xfrm>
              <a:off x="4691519" y="786653"/>
              <a:ext cx="180000" cy="72000"/>
            </a:xfrm>
            <a:prstGeom prst="roundRect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4" name="直線コネクタ 43"/>
            <p:cNvCxnSpPr/>
            <p:nvPr/>
          </p:nvCxnSpPr>
          <p:spPr>
            <a:xfrm>
              <a:off x="4440423" y="983502"/>
              <a:ext cx="4320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0" name="下矢印 49"/>
          <p:cNvSpPr/>
          <p:nvPr/>
        </p:nvSpPr>
        <p:spPr>
          <a:xfrm>
            <a:off x="2963537" y="3489205"/>
            <a:ext cx="197108" cy="152889"/>
          </a:xfrm>
          <a:prstGeom prst="downArrow">
            <a:avLst/>
          </a:prstGeom>
          <a:solidFill>
            <a:srgbClr val="00B0F0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下矢印 50"/>
          <p:cNvSpPr/>
          <p:nvPr/>
        </p:nvSpPr>
        <p:spPr>
          <a:xfrm>
            <a:off x="2947864" y="4093098"/>
            <a:ext cx="197108" cy="152889"/>
          </a:xfrm>
          <a:prstGeom prst="downArrow">
            <a:avLst/>
          </a:prstGeom>
          <a:solidFill>
            <a:srgbClr val="00B0F0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2" name="直線コネクタ 51"/>
          <p:cNvCxnSpPr/>
          <p:nvPr/>
        </p:nvCxnSpPr>
        <p:spPr>
          <a:xfrm>
            <a:off x="54413" y="5053178"/>
            <a:ext cx="6707237" cy="0"/>
          </a:xfrm>
          <a:prstGeom prst="line">
            <a:avLst/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図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04" y="5406908"/>
            <a:ext cx="900412" cy="798582"/>
          </a:xfrm>
          <a:prstGeom prst="rect">
            <a:avLst/>
          </a:prstGeom>
        </p:spPr>
      </p:pic>
      <p:grpSp>
        <p:nvGrpSpPr>
          <p:cNvPr id="54" name="グループ化 53"/>
          <p:cNvGrpSpPr/>
          <p:nvPr/>
        </p:nvGrpSpPr>
        <p:grpSpPr>
          <a:xfrm>
            <a:off x="1106531" y="5862619"/>
            <a:ext cx="396000" cy="299378"/>
            <a:chOff x="4440423" y="786653"/>
            <a:chExt cx="444184" cy="343548"/>
          </a:xfrm>
        </p:grpSpPr>
        <p:sp>
          <p:nvSpPr>
            <p:cNvPr id="55" name="角丸四角形 54"/>
            <p:cNvSpPr/>
            <p:nvPr/>
          </p:nvSpPr>
          <p:spPr>
            <a:xfrm>
              <a:off x="4444253" y="877147"/>
              <a:ext cx="440354" cy="253054"/>
            </a:xfrm>
            <a:prstGeom prst="roundRect">
              <a:avLst/>
            </a:prstGeom>
            <a:no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角丸四角形 55"/>
            <p:cNvSpPr/>
            <p:nvPr/>
          </p:nvSpPr>
          <p:spPr>
            <a:xfrm>
              <a:off x="4691519" y="786653"/>
              <a:ext cx="180000" cy="72000"/>
            </a:xfrm>
            <a:prstGeom prst="roundRect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7" name="直線コネクタ 56"/>
            <p:cNvCxnSpPr/>
            <p:nvPr/>
          </p:nvCxnSpPr>
          <p:spPr>
            <a:xfrm>
              <a:off x="4440423" y="983502"/>
              <a:ext cx="4320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テキスト ボックス 4"/>
          <p:cNvSpPr txBox="1"/>
          <p:nvPr/>
        </p:nvSpPr>
        <p:spPr>
          <a:xfrm>
            <a:off x="4959637" y="416829"/>
            <a:ext cx="1611586" cy="626701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耐用年数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耐風性ハウス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加温機　　　 　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7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</a:p>
        </p:txBody>
      </p:sp>
      <p:sp>
        <p:nvSpPr>
          <p:cNvPr id="58" name="下矢印 57"/>
          <p:cNvSpPr/>
          <p:nvPr/>
        </p:nvSpPr>
        <p:spPr>
          <a:xfrm>
            <a:off x="2973556" y="6195592"/>
            <a:ext cx="197108" cy="152889"/>
          </a:xfrm>
          <a:prstGeom prst="downArrow">
            <a:avLst/>
          </a:prstGeom>
          <a:solidFill>
            <a:srgbClr val="00B0F0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下矢印 58"/>
          <p:cNvSpPr/>
          <p:nvPr/>
        </p:nvSpPr>
        <p:spPr>
          <a:xfrm>
            <a:off x="2973556" y="6760273"/>
            <a:ext cx="197108" cy="152889"/>
          </a:xfrm>
          <a:prstGeom prst="downArrow">
            <a:avLst/>
          </a:prstGeom>
          <a:solidFill>
            <a:srgbClr val="00B0F0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/>
          <p:nvPr/>
        </p:nvCxnSpPr>
        <p:spPr>
          <a:xfrm>
            <a:off x="117585" y="8724512"/>
            <a:ext cx="6707237" cy="0"/>
          </a:xfrm>
          <a:prstGeom prst="line">
            <a:avLst/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456974" y="8767447"/>
            <a:ext cx="6106650" cy="411257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県単事業を活用して整備したハウスは、上記の計算から算出される残存簿価から補助金相当額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（補助率分）を差し引いた額を残存簿価とする。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75089" y="691108"/>
            <a:ext cx="495896" cy="165036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10a</a:t>
            </a:r>
            <a:r>
              <a:rPr kumimoji="1"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のハウス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209026" y="2706414"/>
            <a:ext cx="495896" cy="165036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10a</a:t>
            </a:r>
            <a:r>
              <a:rPr kumimoji="1"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のハウス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71527" y="5435836"/>
            <a:ext cx="495896" cy="165036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10a</a:t>
            </a:r>
            <a:r>
              <a:rPr kumimoji="1"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のハウス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362826" y="2962955"/>
            <a:ext cx="303536" cy="165036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加温機</a:t>
            </a: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283709" y="5676531"/>
            <a:ext cx="303536" cy="165036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加温機</a:t>
            </a:r>
          </a:p>
        </p:txBody>
      </p:sp>
    </p:spTree>
    <p:extLst>
      <p:ext uri="{BB962C8B-B14F-4D97-AF65-F5344CB8AC3E}">
        <p14:creationId xmlns:p14="http://schemas.microsoft.com/office/powerpoint/2010/main" val="1227459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311</Words>
  <Application>Microsoft Office PowerPoint</Application>
  <PresentationFormat>画面に合わせる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0350200</dc:creator>
  <cp:lastModifiedBy>1300442</cp:lastModifiedBy>
  <cp:revision>11</cp:revision>
  <cp:lastPrinted>2024-03-17T06:28:21Z</cp:lastPrinted>
  <dcterms:created xsi:type="dcterms:W3CDTF">2024-03-14T05:49:32Z</dcterms:created>
  <dcterms:modified xsi:type="dcterms:W3CDTF">2026-03-05T01:17:52Z</dcterms:modified>
</cp:coreProperties>
</file>