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4.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2" r:id="rId10"/>
    <p:sldId id="267" r:id="rId11"/>
    <p:sldId id="265" r:id="rId12"/>
  </p:sldIdLst>
  <p:sldSz cx="12192000" cy="6858000"/>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E35B"/>
    <a:srgbClr val="CCFF33"/>
    <a:srgbClr val="CC99FF"/>
    <a:srgbClr val="0066FF"/>
    <a:srgbClr val="00CC00"/>
    <a:srgbClr val="FF505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50" autoAdjust="0"/>
    <p:restoredTop sz="94660"/>
  </p:normalViewPr>
  <p:slideViewPr>
    <p:cSldViewPr snapToGrid="0">
      <p:cViewPr varScale="1">
        <p:scale>
          <a:sx n="54" d="100"/>
          <a:sy n="54" d="100"/>
        </p:scale>
        <p:origin x="90"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0821731522690098E-2"/>
          <c:y val="8.1273622044529745E-2"/>
          <c:w val="0.42555032148370453"/>
          <c:h val="0.76672063328405338"/>
        </c:manualLayout>
      </c:layout>
      <c:barChart>
        <c:barDir val="col"/>
        <c:grouping val="clustered"/>
        <c:varyColors val="0"/>
        <c:ser>
          <c:idx val="0"/>
          <c:order val="0"/>
          <c:spPr>
            <a:solidFill>
              <a:srgbClr val="9999FF"/>
            </a:solidFill>
            <a:ln w="12700">
              <a:solidFill>
                <a:srgbClr val="000000"/>
              </a:solidFill>
              <a:prstDash val="solid"/>
            </a:ln>
          </c:spPr>
          <c:invertIfNegative val="0"/>
          <c:dLbls>
            <c:spPr>
              <a:solidFill>
                <a:schemeClr val="bg1"/>
              </a:solidFill>
            </c:sp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表!$S$48:$S$53</c:f>
              <c:strCache>
                <c:ptCount val="6"/>
                <c:pt idx="0">
                  <c:v>H21年度</c:v>
                </c:pt>
                <c:pt idx="1">
                  <c:v>H22年度</c:v>
                </c:pt>
                <c:pt idx="2">
                  <c:v>H23年度</c:v>
                </c:pt>
                <c:pt idx="3">
                  <c:v>H24年度</c:v>
                </c:pt>
                <c:pt idx="4">
                  <c:v>H25年度</c:v>
                </c:pt>
                <c:pt idx="5">
                  <c:v>H26年度</c:v>
                </c:pt>
              </c:strCache>
            </c:strRef>
          </c:cat>
          <c:val>
            <c:numRef>
              <c:f>表!$T$48:$T$53</c:f>
              <c:numCache>
                <c:formatCode>General</c:formatCode>
                <c:ptCount val="6"/>
                <c:pt idx="0">
                  <c:v>406</c:v>
                </c:pt>
                <c:pt idx="1">
                  <c:v>405</c:v>
                </c:pt>
                <c:pt idx="2">
                  <c:v>398</c:v>
                </c:pt>
                <c:pt idx="3">
                  <c:v>392</c:v>
                </c:pt>
                <c:pt idx="4">
                  <c:v>384</c:v>
                </c:pt>
                <c:pt idx="5">
                  <c:v>367</c:v>
                </c:pt>
              </c:numCache>
            </c:numRef>
          </c:val>
        </c:ser>
        <c:dLbls>
          <c:showLegendKey val="0"/>
          <c:showVal val="0"/>
          <c:showCatName val="0"/>
          <c:showSerName val="0"/>
          <c:showPercent val="0"/>
          <c:showBubbleSize val="0"/>
        </c:dLbls>
        <c:gapWidth val="50"/>
        <c:axId val="204914456"/>
        <c:axId val="56203152"/>
      </c:barChart>
      <c:catAx>
        <c:axId val="204914456"/>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ＭＳ Ｐゴシック"/>
                <a:ea typeface="ＭＳ Ｐゴシック"/>
                <a:cs typeface="ＭＳ Ｐゴシック"/>
              </a:defRPr>
            </a:pPr>
            <a:endParaRPr lang="ja-JP"/>
          </a:p>
        </c:txPr>
        <c:crossAx val="56203152"/>
        <c:crosses val="autoZero"/>
        <c:auto val="1"/>
        <c:lblAlgn val="ctr"/>
        <c:lblOffset val="100"/>
        <c:noMultiLvlLbl val="0"/>
      </c:catAx>
      <c:valAx>
        <c:axId val="56203152"/>
        <c:scaling>
          <c:orientation val="minMax"/>
        </c:scaling>
        <c:delete val="0"/>
        <c:axPos val="l"/>
        <c:numFmt formatCode="General" sourceLinked="1"/>
        <c:majorTickMark val="in"/>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ＭＳ Ｐゴシック"/>
                <a:ea typeface="ＭＳ Ｐゴシック"/>
                <a:cs typeface="ＭＳ Ｐゴシック"/>
              </a:defRPr>
            </a:pPr>
            <a:endParaRPr lang="ja-JP"/>
          </a:p>
        </c:txPr>
        <c:crossAx val="204914456"/>
        <c:crosses val="autoZero"/>
        <c:crossBetween val="between"/>
      </c:valAx>
      <c:spPr>
        <a:solidFill>
          <a:schemeClr val="bg2">
            <a:lumMod val="90000"/>
          </a:schemeClr>
        </a:solid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902462634933345E-2"/>
          <c:y val="2.8905328615846469E-2"/>
          <c:w val="0.92307801289095448"/>
          <c:h val="0.78815500580362763"/>
        </c:manualLayout>
      </c:layout>
      <c:barChart>
        <c:barDir val="col"/>
        <c:grouping val="stacked"/>
        <c:varyColors val="0"/>
        <c:ser>
          <c:idx val="0"/>
          <c:order val="0"/>
          <c:tx>
            <c:strRef>
              <c:f>Sheet1!$X$10</c:f>
              <c:strCache>
                <c:ptCount val="1"/>
                <c:pt idx="0">
                  <c:v>出生数</c:v>
                </c:pt>
              </c:strCache>
            </c:strRef>
          </c:tx>
          <c:invertIfNegative val="0"/>
          <c:dLbls>
            <c:dLbl>
              <c:idx val="4"/>
              <c:layout>
                <c:manualLayout>
                  <c:x val="-4.3184866934503517E-3"/>
                  <c:y val="-4.2684664416947878E-3"/>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1592433467251758E-3"/>
                  <c:y val="-8.5704286964129479E-3"/>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3184866934503517E-3"/>
                  <c:y val="-2.0137482814648168E-3"/>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Sheet1!$W$11:$W$22</c:f>
              <c:strCache>
                <c:ptCount val="12"/>
                <c:pt idx="0">
                  <c:v>山鹿</c:v>
                </c:pt>
                <c:pt idx="1">
                  <c:v>米田</c:v>
                </c:pt>
                <c:pt idx="2">
                  <c:v>八幡</c:v>
                </c:pt>
                <c:pt idx="3">
                  <c:v>三玉</c:v>
                </c:pt>
                <c:pt idx="4">
                  <c:v>平小城</c:v>
                </c:pt>
                <c:pt idx="5">
                  <c:v>川辺</c:v>
                </c:pt>
                <c:pt idx="6">
                  <c:v>三岳</c:v>
                </c:pt>
                <c:pt idx="7">
                  <c:v>大道</c:v>
                </c:pt>
                <c:pt idx="8">
                  <c:v>菊鹿</c:v>
                </c:pt>
                <c:pt idx="9">
                  <c:v>鹿本</c:v>
                </c:pt>
                <c:pt idx="10">
                  <c:v>鹿央</c:v>
                </c:pt>
                <c:pt idx="11">
                  <c:v>鹿北</c:v>
                </c:pt>
              </c:strCache>
            </c:strRef>
          </c:cat>
          <c:val>
            <c:numRef>
              <c:f>Sheet1!$X$11:$X$22</c:f>
              <c:numCache>
                <c:formatCode>General</c:formatCode>
                <c:ptCount val="12"/>
                <c:pt idx="0" formatCode="#,##0_);[Red]\(#,##0\)">
                  <c:v>49</c:v>
                </c:pt>
                <c:pt idx="1">
                  <c:v>13</c:v>
                </c:pt>
                <c:pt idx="2">
                  <c:v>25</c:v>
                </c:pt>
                <c:pt idx="3">
                  <c:v>12</c:v>
                </c:pt>
                <c:pt idx="4">
                  <c:v>3</c:v>
                </c:pt>
                <c:pt idx="5">
                  <c:v>5</c:v>
                </c:pt>
                <c:pt idx="6">
                  <c:v>6</c:v>
                </c:pt>
                <c:pt idx="7">
                  <c:v>89</c:v>
                </c:pt>
                <c:pt idx="8">
                  <c:v>25</c:v>
                </c:pt>
                <c:pt idx="9">
                  <c:v>59</c:v>
                </c:pt>
                <c:pt idx="10">
                  <c:v>25</c:v>
                </c:pt>
                <c:pt idx="11">
                  <c:v>17</c:v>
                </c:pt>
              </c:numCache>
            </c:numRef>
          </c:val>
        </c:ser>
        <c:ser>
          <c:idx val="1"/>
          <c:order val="1"/>
          <c:tx>
            <c:strRef>
              <c:f>Sheet1!$Y$10</c:f>
              <c:strCache>
                <c:ptCount val="1"/>
                <c:pt idx="0">
                  <c:v>低出生児</c:v>
                </c:pt>
              </c:strCache>
            </c:strRef>
          </c:tx>
          <c:invertIfNegative val="0"/>
          <c:dLbls>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1.2955460080351056E-2"/>
                  <c:y val="-1.9047619047619049E-2"/>
                </c:manualLayout>
              </c:layout>
              <c:spPr/>
              <c:txPr>
                <a:bodyPr/>
                <a:lstStyle/>
                <a:p>
                  <a:pPr>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Sheet1!$W$11:$W$22</c:f>
              <c:strCache>
                <c:ptCount val="12"/>
                <c:pt idx="0">
                  <c:v>山鹿</c:v>
                </c:pt>
                <c:pt idx="1">
                  <c:v>米田</c:v>
                </c:pt>
                <c:pt idx="2">
                  <c:v>八幡</c:v>
                </c:pt>
                <c:pt idx="3">
                  <c:v>三玉</c:v>
                </c:pt>
                <c:pt idx="4">
                  <c:v>平小城</c:v>
                </c:pt>
                <c:pt idx="5">
                  <c:v>川辺</c:v>
                </c:pt>
                <c:pt idx="6">
                  <c:v>三岳</c:v>
                </c:pt>
                <c:pt idx="7">
                  <c:v>大道</c:v>
                </c:pt>
                <c:pt idx="8">
                  <c:v>菊鹿</c:v>
                </c:pt>
                <c:pt idx="9">
                  <c:v>鹿本</c:v>
                </c:pt>
                <c:pt idx="10">
                  <c:v>鹿央</c:v>
                </c:pt>
                <c:pt idx="11">
                  <c:v>鹿北</c:v>
                </c:pt>
              </c:strCache>
            </c:strRef>
          </c:cat>
          <c:val>
            <c:numRef>
              <c:f>Sheet1!$Y$11:$Y$22</c:f>
              <c:numCache>
                <c:formatCode>General</c:formatCode>
                <c:ptCount val="12"/>
                <c:pt idx="0">
                  <c:v>4</c:v>
                </c:pt>
                <c:pt idx="1">
                  <c:v>2</c:v>
                </c:pt>
                <c:pt idx="2">
                  <c:v>1</c:v>
                </c:pt>
                <c:pt idx="3">
                  <c:v>3</c:v>
                </c:pt>
                <c:pt idx="4">
                  <c:v>0</c:v>
                </c:pt>
                <c:pt idx="5">
                  <c:v>0</c:v>
                </c:pt>
                <c:pt idx="6">
                  <c:v>3</c:v>
                </c:pt>
                <c:pt idx="7">
                  <c:v>9</c:v>
                </c:pt>
                <c:pt idx="8">
                  <c:v>2</c:v>
                </c:pt>
                <c:pt idx="9">
                  <c:v>5</c:v>
                </c:pt>
                <c:pt idx="10">
                  <c:v>6</c:v>
                </c:pt>
                <c:pt idx="11">
                  <c:v>4</c:v>
                </c:pt>
              </c:numCache>
            </c:numRef>
          </c:val>
        </c:ser>
        <c:dLbls>
          <c:showLegendKey val="0"/>
          <c:showVal val="0"/>
          <c:showCatName val="0"/>
          <c:showSerName val="0"/>
          <c:showPercent val="0"/>
          <c:showBubbleSize val="0"/>
        </c:dLbls>
        <c:gapWidth val="78"/>
        <c:overlap val="100"/>
        <c:axId val="205091816"/>
        <c:axId val="205092600"/>
      </c:barChart>
      <c:lineChart>
        <c:grouping val="stacked"/>
        <c:varyColors val="0"/>
        <c:ser>
          <c:idx val="2"/>
          <c:order val="2"/>
          <c:tx>
            <c:strRef>
              <c:f>Sheet1!$Z$10</c:f>
              <c:strCache>
                <c:ptCount val="1"/>
                <c:pt idx="0">
                  <c:v>合計</c:v>
                </c:pt>
              </c:strCache>
            </c:strRef>
          </c:tx>
          <c:spPr>
            <a:ln>
              <a:noFill/>
            </a:ln>
          </c:spPr>
          <c:marker>
            <c:symbol val="none"/>
          </c:marker>
          <c:dLbls>
            <c:spPr>
              <a:solidFill>
                <a:schemeClr val="bg1"/>
              </a:solidFill>
            </c:spPr>
            <c:txPr>
              <a:bodyPr/>
              <a:lstStyle/>
              <a:p>
                <a:pPr>
                  <a:defRPr sz="10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Sheet1!$W$11:$W$22</c:f>
              <c:strCache>
                <c:ptCount val="12"/>
                <c:pt idx="0">
                  <c:v>山鹿</c:v>
                </c:pt>
                <c:pt idx="1">
                  <c:v>米田</c:v>
                </c:pt>
                <c:pt idx="2">
                  <c:v>八幡</c:v>
                </c:pt>
                <c:pt idx="3">
                  <c:v>三玉</c:v>
                </c:pt>
                <c:pt idx="4">
                  <c:v>平小城</c:v>
                </c:pt>
                <c:pt idx="5">
                  <c:v>川辺</c:v>
                </c:pt>
                <c:pt idx="6">
                  <c:v>三岳</c:v>
                </c:pt>
                <c:pt idx="7">
                  <c:v>大道</c:v>
                </c:pt>
                <c:pt idx="8">
                  <c:v>菊鹿</c:v>
                </c:pt>
                <c:pt idx="9">
                  <c:v>鹿本</c:v>
                </c:pt>
                <c:pt idx="10">
                  <c:v>鹿央</c:v>
                </c:pt>
                <c:pt idx="11">
                  <c:v>鹿北</c:v>
                </c:pt>
              </c:strCache>
            </c:strRef>
          </c:cat>
          <c:val>
            <c:numRef>
              <c:f>Sheet1!$Z$11:$Z$22</c:f>
              <c:numCache>
                <c:formatCode>#,##0_);[Red]\(#,##0\)</c:formatCode>
                <c:ptCount val="12"/>
                <c:pt idx="0">
                  <c:v>53</c:v>
                </c:pt>
                <c:pt idx="1">
                  <c:v>15</c:v>
                </c:pt>
                <c:pt idx="2">
                  <c:v>26</c:v>
                </c:pt>
                <c:pt idx="3">
                  <c:v>15</c:v>
                </c:pt>
                <c:pt idx="4">
                  <c:v>3</c:v>
                </c:pt>
                <c:pt idx="5">
                  <c:v>5</c:v>
                </c:pt>
                <c:pt idx="6">
                  <c:v>9</c:v>
                </c:pt>
                <c:pt idx="7">
                  <c:v>98</c:v>
                </c:pt>
                <c:pt idx="8">
                  <c:v>27</c:v>
                </c:pt>
                <c:pt idx="9">
                  <c:v>64</c:v>
                </c:pt>
                <c:pt idx="10">
                  <c:v>31</c:v>
                </c:pt>
                <c:pt idx="11">
                  <c:v>21</c:v>
                </c:pt>
              </c:numCache>
            </c:numRef>
          </c:val>
          <c:smooth val="0"/>
        </c:ser>
        <c:dLbls>
          <c:showLegendKey val="0"/>
          <c:showVal val="0"/>
          <c:showCatName val="0"/>
          <c:showSerName val="0"/>
          <c:showPercent val="0"/>
          <c:showBubbleSize val="0"/>
        </c:dLbls>
        <c:marker val="1"/>
        <c:smooth val="0"/>
        <c:axId val="205091816"/>
        <c:axId val="205092600"/>
      </c:lineChart>
      <c:catAx>
        <c:axId val="205091816"/>
        <c:scaling>
          <c:orientation val="minMax"/>
        </c:scaling>
        <c:delete val="0"/>
        <c:axPos val="b"/>
        <c:numFmt formatCode="General" sourceLinked="1"/>
        <c:majorTickMark val="out"/>
        <c:minorTickMark val="none"/>
        <c:tickLblPos val="nextTo"/>
        <c:crossAx val="205092600"/>
        <c:crosses val="autoZero"/>
        <c:auto val="1"/>
        <c:lblAlgn val="ctr"/>
        <c:lblOffset val="100"/>
        <c:noMultiLvlLbl val="0"/>
      </c:catAx>
      <c:valAx>
        <c:axId val="205092600"/>
        <c:scaling>
          <c:orientation val="minMax"/>
        </c:scaling>
        <c:delete val="0"/>
        <c:axPos val="l"/>
        <c:numFmt formatCode="#,##0_);[Red]\(#,##0\)" sourceLinked="1"/>
        <c:majorTickMark val="out"/>
        <c:minorTickMark val="none"/>
        <c:tickLblPos val="nextTo"/>
        <c:crossAx val="205091816"/>
        <c:crosses val="autoZero"/>
        <c:crossBetween val="between"/>
      </c:valAx>
      <c:spPr>
        <a:solidFill>
          <a:schemeClr val="bg2">
            <a:lumMod val="90000"/>
          </a:schemeClr>
        </a:solidFill>
      </c:spPr>
    </c:plotArea>
    <c:legend>
      <c:legendPos val="r"/>
      <c:legendEntry>
        <c:idx val="1"/>
        <c:delete val="1"/>
      </c:legendEntry>
      <c:legendEntry>
        <c:idx val="2"/>
        <c:delete val="1"/>
      </c:legendEntry>
      <c:layout>
        <c:manualLayout>
          <c:xMode val="edge"/>
          <c:yMode val="edge"/>
          <c:x val="0.7936517026280806"/>
          <c:y val="8.9434032013603934E-2"/>
          <c:w val="0.20307461567304086"/>
          <c:h val="9.6261629268172458E-2"/>
        </c:manualLayout>
      </c:layout>
      <c:overlay val="0"/>
      <c:txPr>
        <a:bodyPr/>
        <a:lstStyle/>
        <a:p>
          <a:pPr>
            <a:defRPr sz="800"/>
          </a:pPr>
          <a:endParaRPr lang="ja-JP"/>
        </a:p>
      </c:txPr>
    </c:legend>
    <c:plotVisOnly val="1"/>
    <c:dispBlanksAs val="gap"/>
    <c:showDLblsOverMax val="0"/>
  </c:chart>
  <c:txPr>
    <a:bodyPr/>
    <a:lstStyle/>
    <a:p>
      <a:pPr>
        <a:defRPr sz="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50004237137974"/>
          <c:y val="0.19766679398237719"/>
          <c:w val="0.80141047903284368"/>
          <c:h val="0.6350614856996335"/>
        </c:manualLayout>
      </c:layout>
      <c:barChart>
        <c:barDir val="col"/>
        <c:grouping val="clustered"/>
        <c:varyColors val="0"/>
        <c:ser>
          <c:idx val="1"/>
          <c:order val="0"/>
          <c:spPr>
            <a:solidFill>
              <a:srgbClr val="993366"/>
            </a:solidFill>
            <a:ln w="12700">
              <a:solidFill>
                <a:srgbClr val="000000"/>
              </a:solidFill>
              <a:prstDash val="solid"/>
            </a:ln>
          </c:spPr>
          <c:invertIfNegative val="0"/>
          <c:dLbls>
            <c:dLbl>
              <c:idx val="0"/>
              <c:layout>
                <c:manualLayout>
                  <c:x val="0"/>
                  <c:y val="0.56728817702872758"/>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53358789334567169"/>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1392618928917703E-4"/>
                  <c:y val="0.54111599503185481"/>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38466577410690711"/>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5447270850331577E-3"/>
                  <c:y val="0.42895659107801193"/>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5447270850331577E-3"/>
                  <c:y val="0.36363155330009211"/>
                </c:manualLayout>
              </c:layout>
              <c:spPr>
                <a:solidFill>
                  <a:srgbClr val="FFCC99"/>
                </a:solidFill>
                <a:ln w="25400">
                  <a:noFill/>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spPr>
              <a:solidFill>
                <a:srgbClr val="FFCC99"/>
              </a:solidFill>
              <a:ln w="25400">
                <a:noFill/>
              </a:ln>
            </c:spPr>
            <c:txPr>
              <a:bodyPr wrap="square" lIns="38100" tIns="19050" rIns="38100" bIns="19050" anchor="ctr">
                <a:spAutoFit/>
              </a:bodyPr>
              <a:lstStyle/>
              <a:p>
                <a:pPr>
                  <a:defRPr sz="800" b="0" i="0" u="none" strike="noStrike" baseline="0">
                    <a:solidFill>
                      <a:srgbClr val="000000"/>
                    </a:solidFill>
                    <a:latin typeface="ＭＳ Ｐゴシック"/>
                    <a:ea typeface="ＭＳ Ｐゴシック"/>
                    <a:cs typeface="ＭＳ Ｐゴシック"/>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表!$G$7:$L$7</c:f>
              <c:strCache>
                <c:ptCount val="6"/>
                <c:pt idx="0">
                  <c:v>H21年度</c:v>
                </c:pt>
                <c:pt idx="1">
                  <c:v>H22年度</c:v>
                </c:pt>
                <c:pt idx="2">
                  <c:v>H23年度</c:v>
                </c:pt>
                <c:pt idx="3">
                  <c:v>H24年度</c:v>
                </c:pt>
                <c:pt idx="4">
                  <c:v>H25年度</c:v>
                </c:pt>
                <c:pt idx="5">
                  <c:v>H26年度</c:v>
                </c:pt>
              </c:strCache>
            </c:strRef>
          </c:cat>
          <c:val>
            <c:numRef>
              <c:f>表!$G$8:$L$8</c:f>
              <c:numCache>
                <c:formatCode>General</c:formatCode>
                <c:ptCount val="6"/>
                <c:pt idx="0">
                  <c:v>466</c:v>
                </c:pt>
                <c:pt idx="1">
                  <c:v>453</c:v>
                </c:pt>
                <c:pt idx="2">
                  <c:v>456</c:v>
                </c:pt>
                <c:pt idx="3">
                  <c:v>399</c:v>
                </c:pt>
                <c:pt idx="4">
                  <c:v>413</c:v>
                </c:pt>
                <c:pt idx="5">
                  <c:v>388</c:v>
                </c:pt>
              </c:numCache>
            </c:numRef>
          </c:val>
        </c:ser>
        <c:dLbls>
          <c:showLegendKey val="0"/>
          <c:showVal val="0"/>
          <c:showCatName val="0"/>
          <c:showSerName val="0"/>
          <c:showPercent val="0"/>
          <c:showBubbleSize val="0"/>
        </c:dLbls>
        <c:gapWidth val="150"/>
        <c:axId val="205093776"/>
        <c:axId val="205094168"/>
      </c:barChart>
      <c:lineChart>
        <c:grouping val="standard"/>
        <c:varyColors val="0"/>
        <c:ser>
          <c:idx val="0"/>
          <c:order val="1"/>
          <c:spPr>
            <a:ln w="12700">
              <a:solidFill>
                <a:srgbClr val="FF0000"/>
              </a:solidFill>
              <a:prstDash val="solid"/>
            </a:ln>
          </c:spPr>
          <c:marker>
            <c:symbol val="diamond"/>
            <c:size val="5"/>
            <c:spPr>
              <a:solidFill>
                <a:srgbClr val="FF0000"/>
              </a:solidFill>
              <a:ln>
                <a:solidFill>
                  <a:srgbClr val="FF0000"/>
                </a:solidFill>
                <a:prstDash val="solid"/>
              </a:ln>
            </c:spPr>
          </c:marker>
          <c:dLbls>
            <c:dLbl>
              <c:idx val="1"/>
              <c:layout>
                <c:manualLayout>
                  <c:x val="-3.2586553864162307E-3"/>
                  <c:y val="4.7556142668428003E-2"/>
                </c:manualLayout>
              </c:layout>
              <c:spPr>
                <a:solidFill>
                  <a:srgbClr val="FFFFFF"/>
                </a:solidFill>
                <a:ln w="25400">
                  <a:noFill/>
                </a:ln>
              </c:spPr>
              <c:txPr>
                <a:bodyPr/>
                <a:lstStyle/>
                <a:p>
                  <a:pPr>
                    <a:defRPr sz="800" b="0" i="0" u="none" strike="noStrike" baseline="0">
                      <a:solidFill>
                        <a:srgbClr val="FF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173107728324613E-3"/>
                  <c:y val="5.9271263483081787E-2"/>
                </c:manualLayout>
              </c:layout>
              <c:spPr>
                <a:solidFill>
                  <a:srgbClr val="FFFFFF"/>
                </a:solidFill>
                <a:ln w="25400">
                  <a:noFill/>
                </a:ln>
              </c:spPr>
              <c:txPr>
                <a:bodyPr/>
                <a:lstStyle/>
                <a:p>
                  <a:pPr>
                    <a:defRPr sz="800" b="0" i="0" u="none" strike="noStrike" baseline="0">
                      <a:solidFill>
                        <a:srgbClr val="FF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4.8703231778986673E-2"/>
                </c:manualLayout>
              </c:layout>
              <c:spPr>
                <a:solidFill>
                  <a:srgbClr val="FFFFFF"/>
                </a:solidFill>
                <a:ln w="25400">
                  <a:noFill/>
                </a:ln>
              </c:spPr>
              <c:txPr>
                <a:bodyPr/>
                <a:lstStyle/>
                <a:p>
                  <a:pPr>
                    <a:defRPr sz="800" b="0" i="0" u="none" strike="noStrike" baseline="0">
                      <a:solidFill>
                        <a:srgbClr val="FF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7839203574360076E-3"/>
                  <c:y val="4.3132547665359532E-2"/>
                </c:manualLayout>
              </c:layout>
              <c:spPr>
                <a:solidFill>
                  <a:srgbClr val="FFFFFF"/>
                </a:solidFill>
                <a:ln w="25400">
                  <a:noFill/>
                </a:ln>
              </c:spPr>
              <c:txPr>
                <a:bodyPr/>
                <a:lstStyle/>
                <a:p>
                  <a:pPr>
                    <a:defRPr sz="800" b="0" i="0" u="none" strike="noStrike" baseline="0">
                      <a:solidFill>
                        <a:srgbClr val="FF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3045249038426476E-2"/>
                  <c:y val="5.4274084124830396E-2"/>
                </c:manualLayout>
              </c:layout>
              <c:spPr>
                <a:solidFill>
                  <a:srgbClr val="FFFFFF"/>
                </a:solidFill>
                <a:ln w="25400">
                  <a:noFill/>
                </a:ln>
              </c:spPr>
              <c:txPr>
                <a:bodyPr/>
                <a:lstStyle/>
                <a:p>
                  <a:pPr>
                    <a:defRPr sz="800" b="0" i="0" u="none" strike="noStrike" baseline="0">
                      <a:solidFill>
                        <a:srgbClr val="FF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spPr>
              <a:solidFill>
                <a:srgbClr val="FFFFFF"/>
              </a:solidFill>
              <a:ln w="25400">
                <a:noFill/>
              </a:ln>
            </c:spPr>
            <c:txPr>
              <a:bodyPr wrap="square" lIns="38100" tIns="19050" rIns="38100" bIns="19050" anchor="ctr">
                <a:spAutoFit/>
              </a:bodyPr>
              <a:lstStyle/>
              <a:p>
                <a:pPr>
                  <a:defRPr sz="800" b="0" i="0" u="none" strike="noStrike" baseline="0">
                    <a:solidFill>
                      <a:srgbClr val="FF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表!$G$7:$L$7</c:f>
              <c:strCache>
                <c:ptCount val="6"/>
                <c:pt idx="0">
                  <c:v>H21年度</c:v>
                </c:pt>
                <c:pt idx="1">
                  <c:v>H22年度</c:v>
                </c:pt>
                <c:pt idx="2">
                  <c:v>H23年度</c:v>
                </c:pt>
                <c:pt idx="3">
                  <c:v>H24年度</c:v>
                </c:pt>
                <c:pt idx="4">
                  <c:v>H25年度</c:v>
                </c:pt>
                <c:pt idx="5">
                  <c:v>H26年度</c:v>
                </c:pt>
              </c:strCache>
            </c:strRef>
          </c:cat>
          <c:val>
            <c:numRef>
              <c:f>表!$G$9:$L$9</c:f>
              <c:numCache>
                <c:formatCode>0.0_ </c:formatCode>
                <c:ptCount val="6"/>
                <c:pt idx="0">
                  <c:v>82.8</c:v>
                </c:pt>
                <c:pt idx="1">
                  <c:v>86.6</c:v>
                </c:pt>
                <c:pt idx="2">
                  <c:v>87</c:v>
                </c:pt>
                <c:pt idx="3">
                  <c:v>87.5</c:v>
                </c:pt>
                <c:pt idx="4">
                  <c:v>91</c:v>
                </c:pt>
                <c:pt idx="5">
                  <c:v>89.2</c:v>
                </c:pt>
              </c:numCache>
            </c:numRef>
          </c:val>
          <c:smooth val="0"/>
        </c:ser>
        <c:ser>
          <c:idx val="2"/>
          <c:order val="2"/>
          <c:spPr>
            <a:ln w="12700">
              <a:solidFill>
                <a:srgbClr val="0000FF"/>
              </a:solidFill>
              <a:prstDash val="solid"/>
            </a:ln>
          </c:spPr>
          <c:marker>
            <c:symbol val="triangle"/>
            <c:size val="5"/>
            <c:spPr>
              <a:solidFill>
                <a:srgbClr val="0000FF"/>
              </a:solidFill>
              <a:ln>
                <a:solidFill>
                  <a:srgbClr val="0000FF"/>
                </a:solidFill>
                <a:prstDash val="solid"/>
              </a:ln>
            </c:spPr>
          </c:marker>
          <c:dLbls>
            <c:dLbl>
              <c:idx val="0"/>
              <c:layout>
                <c:manualLayout>
                  <c:x val="-9.9193144935589466E-4"/>
                  <c:y val="-7.5436351706036756E-2"/>
                </c:manualLayout>
              </c:layout>
              <c:spPr>
                <a:solidFill>
                  <a:srgbClr val="FFFFFF"/>
                </a:solidFill>
                <a:ln w="25400">
                  <a:noFill/>
                </a:ln>
              </c:spPr>
              <c:txPr>
                <a:bodyPr/>
                <a:lstStyle/>
                <a:p>
                  <a:pPr>
                    <a:defRPr sz="800" b="0" i="0" u="none" strike="noStrike" baseline="0">
                      <a:solidFill>
                        <a:srgbClr val="0000FF"/>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4920499557906422E-3"/>
                  <c:y val="-6.1185764608371329E-2"/>
                </c:manualLayout>
              </c:layout>
              <c:spPr>
                <a:solidFill>
                  <a:srgbClr val="FFFFFF"/>
                </a:solidFill>
                <a:ln w="25400">
                  <a:noFill/>
                </a:ln>
              </c:spPr>
              <c:txPr>
                <a:bodyPr/>
                <a:lstStyle/>
                <a:p>
                  <a:pPr>
                    <a:defRPr sz="800" b="0" i="0" u="none" strike="noStrike" baseline="0">
                      <a:solidFill>
                        <a:srgbClr val="0000FF"/>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9790034059879133E-17"/>
                  <c:y val="-5.9701492537313432E-2"/>
                </c:manualLayout>
              </c:layout>
              <c:spPr>
                <a:solidFill>
                  <a:srgbClr val="FFFFFF"/>
                </a:solidFill>
                <a:ln w="25400">
                  <a:noFill/>
                </a:ln>
              </c:spPr>
              <c:txPr>
                <a:bodyPr/>
                <a:lstStyle/>
                <a:p>
                  <a:pPr>
                    <a:defRPr sz="800" b="0" i="0" u="none" strike="noStrike" baseline="0">
                      <a:solidFill>
                        <a:srgbClr val="0000FF"/>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0526739833315929E-2"/>
                  <c:y val="-4.7571953109560118E-2"/>
                </c:manualLayout>
              </c:layout>
              <c:spPr>
                <a:solidFill>
                  <a:srgbClr val="FFFFFF"/>
                </a:solidFill>
                <a:ln w="25400">
                  <a:noFill/>
                </a:ln>
              </c:spPr>
              <c:txPr>
                <a:bodyPr/>
                <a:lstStyle/>
                <a:p>
                  <a:pPr>
                    <a:defRPr sz="800" b="0" i="0" u="none" strike="noStrike" baseline="0">
                      <a:solidFill>
                        <a:srgbClr val="0000FF"/>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7759661592486929E-3"/>
                  <c:y val="-4.2272126816380449E-2"/>
                </c:manualLayout>
              </c:layout>
              <c:spPr>
                <a:solidFill>
                  <a:srgbClr val="FFFFFF"/>
                </a:solidFill>
                <a:ln w="25400">
                  <a:noFill/>
                </a:ln>
              </c:spPr>
              <c:txPr>
                <a:bodyPr/>
                <a:lstStyle/>
                <a:p>
                  <a:pPr>
                    <a:defRPr sz="800" b="0" i="0" u="none" strike="noStrike" baseline="0">
                      <a:solidFill>
                        <a:srgbClr val="0000FF"/>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Lst>
            </c:dLbl>
            <c:spPr>
              <a:solidFill>
                <a:srgbClr val="FFFFFF"/>
              </a:solidFill>
              <a:ln w="25400">
                <a:noFill/>
              </a:ln>
            </c:spPr>
            <c:txPr>
              <a:bodyPr wrap="square" lIns="38100" tIns="19050" rIns="38100" bIns="19050" anchor="ctr">
                <a:spAutoFit/>
              </a:bodyPr>
              <a:lstStyle/>
              <a:p>
                <a:pPr>
                  <a:defRPr sz="800" b="0" i="0" u="none" strike="noStrike" baseline="0">
                    <a:solidFill>
                      <a:srgbClr val="0000FF"/>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表!$G$7:$L$7</c:f>
              <c:strCache>
                <c:ptCount val="6"/>
                <c:pt idx="0">
                  <c:v>H21年度</c:v>
                </c:pt>
                <c:pt idx="1">
                  <c:v>H22年度</c:v>
                </c:pt>
                <c:pt idx="2">
                  <c:v>H23年度</c:v>
                </c:pt>
                <c:pt idx="3">
                  <c:v>H24年度</c:v>
                </c:pt>
                <c:pt idx="4">
                  <c:v>H25年度</c:v>
                </c:pt>
                <c:pt idx="5">
                  <c:v>H26年度</c:v>
                </c:pt>
              </c:strCache>
            </c:strRef>
          </c:cat>
          <c:val>
            <c:numRef>
              <c:f>表!$G$10:$L$10</c:f>
              <c:numCache>
                <c:formatCode>0.0_ </c:formatCode>
                <c:ptCount val="6"/>
                <c:pt idx="0">
                  <c:v>85.6</c:v>
                </c:pt>
                <c:pt idx="1">
                  <c:v>87.9</c:v>
                </c:pt>
                <c:pt idx="2">
                  <c:v>89.3</c:v>
                </c:pt>
                <c:pt idx="3">
                  <c:v>90.2</c:v>
                </c:pt>
              </c:numCache>
            </c:numRef>
          </c:val>
          <c:smooth val="0"/>
        </c:ser>
        <c:dLbls>
          <c:showLegendKey val="0"/>
          <c:showVal val="0"/>
          <c:showCatName val="0"/>
          <c:showSerName val="0"/>
          <c:showPercent val="0"/>
          <c:showBubbleSize val="0"/>
        </c:dLbls>
        <c:marker val="1"/>
        <c:smooth val="0"/>
        <c:axId val="205094560"/>
        <c:axId val="205094952"/>
      </c:lineChart>
      <c:catAx>
        <c:axId val="20509377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205094168"/>
        <c:crosses val="autoZero"/>
        <c:auto val="0"/>
        <c:lblAlgn val="ctr"/>
        <c:lblOffset val="100"/>
        <c:tickLblSkip val="1"/>
        <c:tickMarkSkip val="1"/>
        <c:noMultiLvlLbl val="0"/>
      </c:catAx>
      <c:valAx>
        <c:axId val="205094168"/>
        <c:scaling>
          <c:orientation val="minMax"/>
          <c:max val="490"/>
          <c:min val="250"/>
        </c:scaling>
        <c:delete val="0"/>
        <c:axPos val="l"/>
        <c:numFmt formatCode="General"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205093776"/>
        <c:crosses val="autoZero"/>
        <c:crossBetween val="between"/>
        <c:majorUnit val="20"/>
      </c:valAx>
      <c:catAx>
        <c:axId val="205094560"/>
        <c:scaling>
          <c:orientation val="minMax"/>
        </c:scaling>
        <c:delete val="1"/>
        <c:axPos val="b"/>
        <c:numFmt formatCode="General" sourceLinked="1"/>
        <c:majorTickMark val="out"/>
        <c:minorTickMark val="none"/>
        <c:tickLblPos val="nextTo"/>
        <c:crossAx val="205094952"/>
        <c:crosses val="autoZero"/>
        <c:auto val="0"/>
        <c:lblAlgn val="ctr"/>
        <c:lblOffset val="100"/>
        <c:noMultiLvlLbl val="0"/>
      </c:catAx>
      <c:valAx>
        <c:axId val="205094952"/>
        <c:scaling>
          <c:orientation val="minMax"/>
          <c:max val="100"/>
          <c:min val="0"/>
        </c:scaling>
        <c:delete val="0"/>
        <c:axPos val="r"/>
        <c:numFmt formatCode="0.0_ "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205094560"/>
        <c:crosses val="max"/>
        <c:crossBetween val="between"/>
      </c:valAx>
      <c:spPr>
        <a:solidFill>
          <a:srgbClr val="C0C0C0"/>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79857518416938"/>
          <c:y val="0.11173899076084862"/>
          <c:w val="0.89447236180904521"/>
          <c:h val="0.7745257837465277"/>
        </c:manualLayout>
      </c:layout>
      <c:barChart>
        <c:barDir val="col"/>
        <c:grouping val="clustered"/>
        <c:varyColors val="0"/>
        <c:ser>
          <c:idx val="0"/>
          <c:order val="0"/>
          <c:tx>
            <c:strRef>
              <c:f>表!$A$4</c:f>
              <c:strCache>
                <c:ptCount val="1"/>
                <c:pt idx="0">
                  <c:v>山鹿市</c:v>
                </c:pt>
              </c:strCache>
            </c:strRef>
          </c:tx>
          <c:spPr>
            <a:solidFill>
              <a:srgbClr val="993366"/>
            </a:solidFill>
            <a:ln w="12700">
              <a:solidFill>
                <a:srgbClr val="000000"/>
              </a:solidFill>
              <a:prstDash val="solid"/>
            </a:ln>
          </c:spPr>
          <c:invertIfNegative val="0"/>
          <c:dLbls>
            <c:dLbl>
              <c:idx val="0"/>
              <c:layout>
                <c:manualLayout>
                  <c:x val="6.5146579804560263E-3"/>
                  <c:y val="0"/>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5146579804560263E-3"/>
                  <c:y val="0"/>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0064377132011594E-2"/>
                  <c:y val="7.6593078385095766E-3"/>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3367408714188403E-3"/>
                  <c:y val="1.7038660948318844E-3"/>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1743603717299032E-3"/>
                  <c:y val="4.4950894450168054E-3"/>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6286644951140065E-2"/>
                  <c:y val="9.7257939244290657E-17"/>
                </c:manualLayout>
              </c:layout>
              <c:spPr>
                <a:solidFill>
                  <a:srgbClr val="FFFFFF"/>
                </a:solidFill>
                <a:ln w="25400">
                  <a:noFill/>
                </a:ln>
              </c:spPr>
              <c:txPr>
                <a:bodyPr/>
                <a:lstStyle/>
                <a:p>
                  <a:pPr>
                    <a:defRPr sz="750" b="0" i="0" u="none" strike="noStrike" baseline="0">
                      <a:solidFill>
                        <a:srgbClr val="FF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spPr>
              <a:solidFill>
                <a:srgbClr val="FFFFFF"/>
              </a:solidFill>
              <a:ln w="25400">
                <a:noFill/>
              </a:ln>
            </c:spPr>
            <c:txPr>
              <a:bodyPr wrap="square" lIns="38100" tIns="19050" rIns="38100" bIns="19050" anchor="ctr">
                <a:spAutoFit/>
              </a:bodyPr>
              <a:lstStyle/>
              <a:p>
                <a:pPr>
                  <a:defRPr sz="75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表!$C$3:$H$3</c:f>
              <c:strCache>
                <c:ptCount val="6"/>
                <c:pt idx="0">
                  <c:v>19歳以下</c:v>
                </c:pt>
                <c:pt idx="1">
                  <c:v>20～24歳</c:v>
                </c:pt>
                <c:pt idx="2">
                  <c:v>25～29歳</c:v>
                </c:pt>
                <c:pt idx="3">
                  <c:v>30～34歳</c:v>
                </c:pt>
                <c:pt idx="4">
                  <c:v>35～39歳</c:v>
                </c:pt>
                <c:pt idx="5">
                  <c:v>40歳以上</c:v>
                </c:pt>
              </c:strCache>
            </c:strRef>
          </c:cat>
          <c:val>
            <c:numRef>
              <c:f>表!$C$4:$H$4</c:f>
              <c:numCache>
                <c:formatCode>0.0%</c:formatCode>
                <c:ptCount val="6"/>
                <c:pt idx="0">
                  <c:v>3.608247422680412E-2</c:v>
                </c:pt>
                <c:pt idx="1">
                  <c:v>0.18041237113402062</c:v>
                </c:pt>
                <c:pt idx="2">
                  <c:v>0.2654639175257732</c:v>
                </c:pt>
                <c:pt idx="3">
                  <c:v>0.3170103092783505</c:v>
                </c:pt>
                <c:pt idx="4">
                  <c:v>0.15463917525773196</c:v>
                </c:pt>
                <c:pt idx="5">
                  <c:v>4.6391752577319589E-2</c:v>
                </c:pt>
              </c:numCache>
            </c:numRef>
          </c:val>
        </c:ser>
        <c:ser>
          <c:idx val="1"/>
          <c:order val="1"/>
          <c:tx>
            <c:strRef>
              <c:f>表!$A$5</c:f>
              <c:strCache>
                <c:ptCount val="1"/>
                <c:pt idx="0">
                  <c:v>熊本県</c:v>
                </c:pt>
              </c:strCache>
            </c:strRef>
          </c:tx>
          <c:spPr>
            <a:solidFill>
              <a:srgbClr val="9999FF"/>
            </a:solidFill>
            <a:ln w="12700">
              <a:solidFill>
                <a:srgbClr val="000000"/>
              </a:solidFill>
              <a:prstDash val="solid"/>
            </a:ln>
          </c:spPr>
          <c:invertIfNegative val="0"/>
          <c:dLbls>
            <c:dLbl>
              <c:idx val="0"/>
              <c:layout>
                <c:manualLayout>
                  <c:x val="1.9543973941368076E-2"/>
                  <c:y val="9.7257939244290657E-17"/>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801302931596091E-2"/>
                  <c:y val="0"/>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286644951140065E-2"/>
                  <c:y val="0"/>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2801302931596091E-2"/>
                  <c:y val="0"/>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9315960912052116E-2"/>
                  <c:y val="0"/>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6286644951140183E-2"/>
                  <c:y val="9.7257939244290657E-17"/>
                </c:manualLayout>
              </c:layout>
              <c:spPr>
                <a:solidFill>
                  <a:srgbClr val="FFFFFF"/>
                </a:solidFill>
                <a:ln w="25400">
                  <a:noFill/>
                </a:ln>
              </c:spPr>
              <c:txPr>
                <a:bodyPr/>
                <a:lstStyle/>
                <a:p>
                  <a:pPr>
                    <a:defRPr sz="750" b="0" i="0" u="none" strike="noStrike" baseline="0">
                      <a:solidFill>
                        <a:srgbClr val="000000"/>
                      </a:solidFill>
                      <a:latin typeface="ＭＳ Ｐゴシック"/>
                      <a:ea typeface="ＭＳ Ｐゴシック"/>
                      <a:cs typeface="ＭＳ Ｐゴシック"/>
                    </a:defRPr>
                  </a:pPr>
                  <a:endParaRPr lang="ja-JP"/>
                </a:p>
              </c:txPr>
              <c:dLblPos val="outEnd"/>
              <c:showLegendKey val="0"/>
              <c:showVal val="1"/>
              <c:showCatName val="0"/>
              <c:showSerName val="0"/>
              <c:showPercent val="0"/>
              <c:showBubbleSize val="0"/>
              <c:extLst>
                <c:ext xmlns:c15="http://schemas.microsoft.com/office/drawing/2012/chart" uri="{CE6537A1-D6FC-4f65-9D91-7224C49458BB}">
                  <c15:layout/>
                </c:ext>
              </c:extLst>
            </c:dLbl>
            <c:spPr>
              <a:solidFill>
                <a:srgbClr val="FFFFFF"/>
              </a:solidFill>
              <a:ln w="25400">
                <a:noFill/>
              </a:ln>
            </c:spPr>
            <c:txPr>
              <a:bodyPr wrap="square" lIns="38100" tIns="19050" rIns="38100" bIns="19050" anchor="ctr">
                <a:spAutoFit/>
              </a:bodyPr>
              <a:lstStyle/>
              <a:p>
                <a:pPr>
                  <a:defRPr sz="750"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表!$C$3:$H$3</c:f>
              <c:strCache>
                <c:ptCount val="6"/>
                <c:pt idx="0">
                  <c:v>19歳以下</c:v>
                </c:pt>
                <c:pt idx="1">
                  <c:v>20～24歳</c:v>
                </c:pt>
                <c:pt idx="2">
                  <c:v>25～29歳</c:v>
                </c:pt>
                <c:pt idx="3">
                  <c:v>30～34歳</c:v>
                </c:pt>
                <c:pt idx="4">
                  <c:v>35～39歳</c:v>
                </c:pt>
                <c:pt idx="5">
                  <c:v>40歳以上</c:v>
                </c:pt>
              </c:strCache>
            </c:strRef>
          </c:cat>
          <c:val>
            <c:numRef>
              <c:f>表!$C$5:$H$5</c:f>
              <c:numCache>
                <c:formatCode>0.0%</c:formatCode>
                <c:ptCount val="6"/>
                <c:pt idx="0">
                  <c:v>1.372696502444528E-2</c:v>
                </c:pt>
                <c:pt idx="1">
                  <c:v>0.12028331452927166</c:v>
                </c:pt>
                <c:pt idx="2">
                  <c:v>0.31014165726463583</c:v>
                </c:pt>
                <c:pt idx="3">
                  <c:v>0.33427353641719942</c:v>
                </c:pt>
                <c:pt idx="4">
                  <c:v>0.18402908361539425</c:v>
                </c:pt>
                <c:pt idx="5">
                  <c:v>3.7545443149053531E-2</c:v>
                </c:pt>
              </c:numCache>
            </c:numRef>
          </c:val>
        </c:ser>
        <c:dLbls>
          <c:showLegendKey val="0"/>
          <c:showVal val="0"/>
          <c:showCatName val="0"/>
          <c:showSerName val="0"/>
          <c:showPercent val="0"/>
          <c:showBubbleSize val="0"/>
        </c:dLbls>
        <c:gapWidth val="150"/>
        <c:axId val="205095736"/>
        <c:axId val="205096128"/>
      </c:barChart>
      <c:catAx>
        <c:axId val="20509573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sz="750" b="0" i="0" u="none" strike="noStrike" baseline="0">
                <a:solidFill>
                  <a:srgbClr val="000000"/>
                </a:solidFill>
                <a:latin typeface="ＭＳ Ｐゴシック"/>
                <a:ea typeface="ＭＳ Ｐゴシック"/>
                <a:cs typeface="ＭＳ Ｐゴシック"/>
              </a:defRPr>
            </a:pPr>
            <a:endParaRPr lang="ja-JP"/>
          </a:p>
        </c:txPr>
        <c:crossAx val="205096128"/>
        <c:crosses val="autoZero"/>
        <c:auto val="1"/>
        <c:lblAlgn val="ctr"/>
        <c:lblOffset val="100"/>
        <c:tickLblSkip val="1"/>
        <c:tickMarkSkip val="1"/>
        <c:noMultiLvlLbl val="0"/>
      </c:catAx>
      <c:valAx>
        <c:axId val="205096128"/>
        <c:scaling>
          <c:orientation val="minMax"/>
        </c:scaling>
        <c:delete val="0"/>
        <c:axPos val="l"/>
        <c:numFmt formatCode="0.0%" sourceLinked="1"/>
        <c:majorTickMark val="in"/>
        <c:minorTickMark val="none"/>
        <c:tickLblPos val="nextTo"/>
        <c:spPr>
          <a:ln w="3175">
            <a:solidFill>
              <a:srgbClr val="000000"/>
            </a:solidFill>
            <a:prstDash val="solid"/>
          </a:ln>
        </c:spPr>
        <c:txPr>
          <a:bodyPr rot="0" vert="horz"/>
          <a:lstStyle/>
          <a:p>
            <a:pPr>
              <a:defRPr sz="750" b="0" i="0" u="none" strike="noStrike" baseline="0">
                <a:solidFill>
                  <a:srgbClr val="000000"/>
                </a:solidFill>
                <a:latin typeface="ＭＳ Ｐゴシック"/>
                <a:ea typeface="ＭＳ Ｐゴシック"/>
                <a:cs typeface="ＭＳ Ｐゴシック"/>
              </a:defRPr>
            </a:pPr>
            <a:endParaRPr lang="ja-JP"/>
          </a:p>
        </c:txPr>
        <c:crossAx val="205095736"/>
        <c:crosses val="autoZero"/>
        <c:crossBetween val="between"/>
      </c:valAx>
      <c:spPr>
        <a:solidFill>
          <a:srgbClr val="C0C0C0"/>
        </a:solidFill>
        <a:ln w="12700">
          <a:solidFill>
            <a:srgbClr val="808080"/>
          </a:solidFill>
          <a:prstDash val="solid"/>
        </a:ln>
      </c:spPr>
    </c:plotArea>
    <c:legend>
      <c:legendPos val="r"/>
      <c:layout>
        <c:manualLayout>
          <c:xMode val="edge"/>
          <c:yMode val="edge"/>
          <c:x val="0.75255755002455682"/>
          <c:y val="9.6073770246399806E-2"/>
          <c:w val="0.1132844309954214"/>
          <c:h val="0.14333662664790475"/>
        </c:manualLayout>
      </c:layout>
      <c:overlay val="0"/>
      <c:spPr>
        <a:solidFill>
          <a:srgbClr val="FFFFFF"/>
        </a:solidFill>
        <a:ln w="3175">
          <a:solidFill>
            <a:srgbClr val="000000"/>
          </a:solidFill>
          <a:prstDash val="solid"/>
        </a:ln>
      </c:spPr>
      <c:txPr>
        <a:bodyPr/>
        <a:lstStyle/>
        <a:p>
          <a:pPr>
            <a:defRPr sz="735" b="0" i="0" u="none" strike="noStrike" baseline="0">
              <a:solidFill>
                <a:srgbClr val="000000"/>
              </a:solidFill>
              <a:latin typeface="ＭＳ Ｐゴシック"/>
              <a:ea typeface="ＭＳ Ｐゴシック"/>
              <a:cs typeface="ＭＳ Ｐゴシック"/>
            </a:defRPr>
          </a:pPr>
          <a:endParaRPr lang="ja-JP"/>
        </a:p>
      </c:txPr>
    </c:legend>
    <c:plotVisOnly val="1"/>
    <c:dispBlanksAs val="gap"/>
    <c:showDLblsOverMax val="0"/>
  </c:chart>
  <c:spPr>
    <a:solidFill>
      <a:srgbClr val="FFFFFF"/>
    </a:solidFill>
    <a:ln w="3175">
      <a:solidFill>
        <a:srgbClr val="000000"/>
      </a:solidFill>
      <a:prstDash val="solid"/>
    </a:ln>
  </c:spPr>
  <c:txPr>
    <a:bodyPr/>
    <a:lstStyle/>
    <a:p>
      <a:pPr>
        <a:defRPr sz="6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sz="1400" b="1" dirty="0" smtClean="0">
                <a:solidFill>
                  <a:schemeClr val="tx1"/>
                </a:solidFill>
              </a:rPr>
              <a:t>支援を必要とする家庭数</a:t>
            </a:r>
            <a:r>
              <a:rPr lang="ja-JP" altLang="en-US" dirty="0" smtClean="0"/>
              <a:t>　</a:t>
            </a:r>
            <a:endParaRPr lang="ja-JP" altLang="en-US" dirty="0"/>
          </a:p>
        </c:rich>
      </c:tx>
      <c:layout>
        <c:manualLayout>
          <c:xMode val="edge"/>
          <c:yMode val="edge"/>
          <c:x val="0.38282782289536532"/>
          <c:y val="2.296295671271713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ひとり親家庭（１８歳未満）</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H21年度</c:v>
                </c:pt>
                <c:pt idx="1">
                  <c:v>H22年度</c:v>
                </c:pt>
                <c:pt idx="2">
                  <c:v>H23年度</c:v>
                </c:pt>
                <c:pt idx="3">
                  <c:v>H24年度</c:v>
                </c:pt>
                <c:pt idx="4">
                  <c:v>H25年度</c:v>
                </c:pt>
                <c:pt idx="5">
                  <c:v>H26年度</c:v>
                </c:pt>
              </c:strCache>
            </c:strRef>
          </c:cat>
          <c:val>
            <c:numRef>
              <c:f>Sheet1!$B$2:$B$7</c:f>
              <c:numCache>
                <c:formatCode>General</c:formatCode>
                <c:ptCount val="6"/>
                <c:pt idx="0">
                  <c:v>613</c:v>
                </c:pt>
                <c:pt idx="1">
                  <c:v>674</c:v>
                </c:pt>
                <c:pt idx="2">
                  <c:v>717</c:v>
                </c:pt>
                <c:pt idx="3">
                  <c:v>711</c:v>
                </c:pt>
                <c:pt idx="4">
                  <c:v>729</c:v>
                </c:pt>
                <c:pt idx="5">
                  <c:v>734</c:v>
                </c:pt>
              </c:numCache>
            </c:numRef>
          </c:val>
        </c:ser>
        <c:ser>
          <c:idx val="1"/>
          <c:order val="1"/>
          <c:tx>
            <c:strRef>
              <c:f>Sheet1!$C$1</c:f>
              <c:strCache>
                <c:ptCount val="1"/>
                <c:pt idx="0">
                  <c:v>療育支援（１８歳未満手帳保持者）</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H21年度</c:v>
                </c:pt>
                <c:pt idx="1">
                  <c:v>H22年度</c:v>
                </c:pt>
                <c:pt idx="2">
                  <c:v>H23年度</c:v>
                </c:pt>
                <c:pt idx="3">
                  <c:v>H24年度</c:v>
                </c:pt>
                <c:pt idx="4">
                  <c:v>H25年度</c:v>
                </c:pt>
                <c:pt idx="5">
                  <c:v>H26年度</c:v>
                </c:pt>
              </c:strCache>
            </c:strRef>
          </c:cat>
          <c:val>
            <c:numRef>
              <c:f>Sheet1!$C$2:$C$7</c:f>
              <c:numCache>
                <c:formatCode>General</c:formatCode>
                <c:ptCount val="6"/>
                <c:pt idx="1">
                  <c:v>132</c:v>
                </c:pt>
                <c:pt idx="2">
                  <c:v>145</c:v>
                </c:pt>
                <c:pt idx="3">
                  <c:v>149</c:v>
                </c:pt>
                <c:pt idx="4">
                  <c:v>155</c:v>
                </c:pt>
                <c:pt idx="5">
                  <c:v>161</c:v>
                </c:pt>
              </c:numCache>
            </c:numRef>
          </c:val>
        </c:ser>
        <c:ser>
          <c:idx val="2"/>
          <c:order val="2"/>
          <c:tx>
            <c:strRef>
              <c:f>Sheet1!$D$1</c:f>
              <c:strCache>
                <c:ptCount val="1"/>
                <c:pt idx="0">
                  <c:v>生保家庭(18未満)</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H21年度</c:v>
                </c:pt>
                <c:pt idx="1">
                  <c:v>H22年度</c:v>
                </c:pt>
                <c:pt idx="2">
                  <c:v>H23年度</c:v>
                </c:pt>
                <c:pt idx="3">
                  <c:v>H24年度</c:v>
                </c:pt>
                <c:pt idx="4">
                  <c:v>H25年度</c:v>
                </c:pt>
                <c:pt idx="5">
                  <c:v>H26年度</c:v>
                </c:pt>
              </c:strCache>
            </c:strRef>
          </c:cat>
          <c:val>
            <c:numRef>
              <c:f>Sheet1!$D$2:$D$7</c:f>
              <c:numCache>
                <c:formatCode>General</c:formatCode>
                <c:ptCount val="6"/>
                <c:pt idx="4">
                  <c:v>19</c:v>
                </c:pt>
                <c:pt idx="5">
                  <c:v>17</c:v>
                </c:pt>
              </c:numCache>
            </c:numRef>
          </c:val>
        </c:ser>
        <c:dLbls>
          <c:showLegendKey val="0"/>
          <c:showVal val="1"/>
          <c:showCatName val="0"/>
          <c:showSerName val="0"/>
          <c:showPercent val="0"/>
          <c:showBubbleSize val="0"/>
        </c:dLbls>
        <c:gapWidth val="219"/>
        <c:axId val="205096912"/>
        <c:axId val="205097304"/>
      </c:barChart>
      <c:catAx>
        <c:axId val="205096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5097304"/>
        <c:crosses val="autoZero"/>
        <c:auto val="1"/>
        <c:lblAlgn val="ctr"/>
        <c:lblOffset val="100"/>
        <c:noMultiLvlLbl val="0"/>
      </c:catAx>
      <c:valAx>
        <c:axId val="205097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050969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14A960-1013-49D7-B47E-607A98F2F7AE}" type="doc">
      <dgm:prSet loTypeId="urn:microsoft.com/office/officeart/2005/8/layout/hList6" loCatId="list" qsTypeId="urn:microsoft.com/office/officeart/2005/8/quickstyle/simple1" qsCatId="simple" csTypeId="urn:microsoft.com/office/officeart/2005/8/colors/accent3_2" csCatId="accent3" phldr="1"/>
      <dgm:spPr/>
      <dgm:t>
        <a:bodyPr/>
        <a:lstStyle/>
        <a:p>
          <a:endParaRPr kumimoji="1" lang="ja-JP" altLang="en-US"/>
        </a:p>
      </dgm:t>
    </dgm:pt>
    <dgm:pt modelId="{4CB06513-4AEC-4F73-A6B5-53A2A0C00B7B}">
      <dgm:prSet phldrT="[テキスト]" custT="1"/>
      <dgm:spPr/>
      <dgm:t>
        <a:bodyPr/>
        <a:lstStyle/>
        <a:p>
          <a:pPr algn="l"/>
          <a:r>
            <a:rPr kumimoji="1" lang="ja-JP" altLang="en-US" sz="1400" b="1" dirty="0" smtClean="0">
              <a:solidFill>
                <a:schemeClr val="tx1"/>
              </a:solidFill>
            </a:rPr>
            <a:t>子ども課</a:t>
          </a:r>
          <a:endParaRPr kumimoji="1" lang="en-US" altLang="ja-JP" sz="1400" b="1" dirty="0" smtClean="0">
            <a:solidFill>
              <a:schemeClr val="tx1"/>
            </a:solidFill>
          </a:endParaRPr>
        </a:p>
        <a:p>
          <a:pPr algn="l"/>
          <a:r>
            <a:rPr kumimoji="1" lang="ja-JP" altLang="en-US" sz="1400" b="0" dirty="0" smtClean="0">
              <a:solidFill>
                <a:schemeClr val="tx1"/>
              </a:solidFill>
            </a:rPr>
            <a:t>・日常的に担当者同士（関係機関）の情報提供・共有ができない。</a:t>
          </a:r>
          <a:endParaRPr kumimoji="1" lang="en-US" altLang="ja-JP" sz="1400" b="0" dirty="0" smtClean="0">
            <a:solidFill>
              <a:schemeClr val="tx1"/>
            </a:solidFill>
          </a:endParaRPr>
        </a:p>
        <a:p>
          <a:pPr algn="l"/>
          <a:r>
            <a:rPr kumimoji="1" lang="ja-JP" altLang="en-US" sz="1400" dirty="0" smtClean="0">
              <a:solidFill>
                <a:schemeClr val="tx1"/>
              </a:solidFill>
            </a:rPr>
            <a:t>・中心部においては、地区担当と支援センター担当者との定期的な情報共有の場が持てず、保護者（利用者）が抱える不安に対し、適切な係わりができているとはいえない</a:t>
          </a:r>
          <a:endParaRPr kumimoji="1" lang="en-US" altLang="ja-JP" sz="1400" b="0" dirty="0" smtClean="0">
            <a:solidFill>
              <a:schemeClr val="tx1"/>
            </a:solidFill>
          </a:endParaRPr>
        </a:p>
        <a:p>
          <a:pPr algn="l"/>
          <a:r>
            <a:rPr kumimoji="1" lang="ja-JP" altLang="en-US" sz="1400" b="0" dirty="0" smtClean="0">
              <a:solidFill>
                <a:schemeClr val="tx1"/>
              </a:solidFill>
            </a:rPr>
            <a:t>・専門性を持った栄養士の職務分担の中で、「食」分野以外の業務割合が多くその専門性を生かすことができていない。</a:t>
          </a:r>
          <a:endParaRPr kumimoji="1" lang="en-US" altLang="ja-JP" sz="1400" b="0" dirty="0" smtClean="0">
            <a:solidFill>
              <a:schemeClr val="tx1"/>
            </a:solidFill>
          </a:endParaRPr>
        </a:p>
        <a:p>
          <a:pPr algn="l"/>
          <a:r>
            <a:rPr kumimoji="1" lang="en-US" altLang="ja-JP" sz="1400" b="0" dirty="0" smtClean="0">
              <a:solidFill>
                <a:schemeClr val="tx1"/>
              </a:solidFill>
            </a:rPr>
            <a:t>※</a:t>
          </a:r>
          <a:r>
            <a:rPr kumimoji="1" lang="ja-JP" altLang="en-US" sz="1400" b="0" dirty="0" smtClean="0">
              <a:solidFill>
                <a:schemeClr val="tx1"/>
              </a:solidFill>
            </a:rPr>
            <a:t>健康増進課との協議が必要。</a:t>
          </a:r>
          <a:endParaRPr kumimoji="1" lang="en-US" altLang="ja-JP" sz="1400" b="0" dirty="0" smtClean="0">
            <a:solidFill>
              <a:schemeClr val="tx1"/>
            </a:solidFill>
          </a:endParaRPr>
        </a:p>
        <a:p>
          <a:pPr algn="l"/>
          <a:r>
            <a:rPr kumimoji="1" lang="ja-JP" altLang="en-US" sz="1400" b="0" dirty="0" smtClean="0">
              <a:solidFill>
                <a:schemeClr val="tx1"/>
              </a:solidFill>
            </a:rPr>
            <a:t>・支援施設が点在することで、利用者にとっての利便性が悪い。</a:t>
          </a:r>
          <a:endParaRPr kumimoji="1" lang="en-US" altLang="ja-JP" sz="1400" b="0" dirty="0" smtClean="0">
            <a:solidFill>
              <a:schemeClr val="tx1"/>
            </a:solidFill>
          </a:endParaRPr>
        </a:p>
        <a:p>
          <a:pPr algn="l"/>
          <a:endParaRPr kumimoji="1" lang="en-US" altLang="ja-JP" sz="1400" b="1" dirty="0" smtClean="0"/>
        </a:p>
      </dgm:t>
    </dgm:pt>
    <dgm:pt modelId="{B9FB66A1-4AF2-4852-9CD1-698AC0B4562F}" type="parTrans" cxnId="{C10D1141-852B-4D0B-BF77-563E0BC8A99A}">
      <dgm:prSet/>
      <dgm:spPr/>
      <dgm:t>
        <a:bodyPr/>
        <a:lstStyle/>
        <a:p>
          <a:endParaRPr kumimoji="1" lang="ja-JP" altLang="en-US"/>
        </a:p>
      </dgm:t>
    </dgm:pt>
    <dgm:pt modelId="{926118DD-69A6-4F46-B0EC-37DD2D25742E}" type="sibTrans" cxnId="{C10D1141-852B-4D0B-BF77-563E0BC8A99A}">
      <dgm:prSet/>
      <dgm:spPr/>
      <dgm:t>
        <a:bodyPr/>
        <a:lstStyle/>
        <a:p>
          <a:endParaRPr kumimoji="1" lang="ja-JP" altLang="en-US"/>
        </a:p>
      </dgm:t>
    </dgm:pt>
    <dgm:pt modelId="{00CF762E-DF1C-495B-8E89-0DA8344CDDC7}">
      <dgm:prSet phldrT="[テキスト]" custT="1"/>
      <dgm:spPr/>
      <dgm:t>
        <a:bodyPr/>
        <a:lstStyle/>
        <a:p>
          <a:r>
            <a:rPr kumimoji="1" lang="ja-JP" altLang="en-US" sz="1400" b="1" dirty="0" smtClean="0">
              <a:solidFill>
                <a:schemeClr val="tx1"/>
              </a:solidFill>
            </a:rPr>
            <a:t>健康増進課</a:t>
          </a:r>
          <a:endParaRPr kumimoji="1" lang="ja-JP" altLang="en-US" sz="1400" b="1" dirty="0">
            <a:solidFill>
              <a:schemeClr val="tx1"/>
            </a:solidFill>
          </a:endParaRPr>
        </a:p>
      </dgm:t>
    </dgm:pt>
    <dgm:pt modelId="{42FD39C0-2A5A-4512-8E58-781F28543437}" type="parTrans" cxnId="{A6E0670A-1A45-4281-B887-59D0AC8D8425}">
      <dgm:prSet/>
      <dgm:spPr/>
      <dgm:t>
        <a:bodyPr/>
        <a:lstStyle/>
        <a:p>
          <a:endParaRPr kumimoji="1" lang="ja-JP" altLang="en-US"/>
        </a:p>
      </dgm:t>
    </dgm:pt>
    <dgm:pt modelId="{A9EE33F9-95D2-4554-A2EC-F1E12B8B0409}" type="sibTrans" cxnId="{A6E0670A-1A45-4281-B887-59D0AC8D8425}">
      <dgm:prSet/>
      <dgm:spPr/>
      <dgm:t>
        <a:bodyPr/>
        <a:lstStyle/>
        <a:p>
          <a:endParaRPr kumimoji="1" lang="ja-JP" altLang="en-US"/>
        </a:p>
      </dgm:t>
    </dgm:pt>
    <dgm:pt modelId="{7C8B478D-EEAF-4C8F-A978-F7864780D50F}">
      <dgm:prSet phldrT="[テキスト]" custT="1"/>
      <dgm:spPr/>
      <dgm:t>
        <a:bodyPr/>
        <a:lstStyle/>
        <a:p>
          <a:r>
            <a:rPr kumimoji="1" lang="ja-JP" altLang="en-US" sz="1400" dirty="0" smtClean="0">
              <a:solidFill>
                <a:schemeClr val="tx1"/>
              </a:solidFill>
            </a:rPr>
            <a:t>中心部においては、地区担当と支援センター担当者との定期的な情報共有の場が持てず、保護者（利用者）が抱える不安に対し、適切な係わりができているとはいえない。</a:t>
          </a:r>
          <a:endParaRPr kumimoji="1" lang="ja-JP" altLang="en-US" sz="1400" dirty="0">
            <a:solidFill>
              <a:schemeClr val="tx1"/>
            </a:solidFill>
          </a:endParaRPr>
        </a:p>
      </dgm:t>
    </dgm:pt>
    <dgm:pt modelId="{2E0229C1-A1E5-4906-B3CF-13F5CB08CBB4}" type="parTrans" cxnId="{B151C293-0BA5-4882-8A35-AE74DC0E7488}">
      <dgm:prSet/>
      <dgm:spPr/>
      <dgm:t>
        <a:bodyPr/>
        <a:lstStyle/>
        <a:p>
          <a:endParaRPr kumimoji="1" lang="ja-JP" altLang="en-US"/>
        </a:p>
      </dgm:t>
    </dgm:pt>
    <dgm:pt modelId="{D4D463D2-4260-4580-9ADB-FAE96C61C233}" type="sibTrans" cxnId="{B151C293-0BA5-4882-8A35-AE74DC0E7488}">
      <dgm:prSet/>
      <dgm:spPr/>
      <dgm:t>
        <a:bodyPr/>
        <a:lstStyle/>
        <a:p>
          <a:endParaRPr kumimoji="1" lang="ja-JP" altLang="en-US"/>
        </a:p>
      </dgm:t>
    </dgm:pt>
    <dgm:pt modelId="{FF379D5E-8CCA-442F-B49B-788E48A56951}">
      <dgm:prSet phldrT="[テキスト]" phldr="1"/>
      <dgm:spPr/>
      <dgm:t>
        <a:bodyPr/>
        <a:lstStyle/>
        <a:p>
          <a:endParaRPr kumimoji="1" lang="ja-JP" altLang="en-US" sz="4300" dirty="0"/>
        </a:p>
      </dgm:t>
    </dgm:pt>
    <dgm:pt modelId="{D33184DE-A886-43E0-BF4D-A0AB0C9C37B4}" type="parTrans" cxnId="{785368BC-226A-408D-AC20-6FA352B78D5E}">
      <dgm:prSet/>
      <dgm:spPr/>
      <dgm:t>
        <a:bodyPr/>
        <a:lstStyle/>
        <a:p>
          <a:endParaRPr kumimoji="1" lang="ja-JP" altLang="en-US"/>
        </a:p>
      </dgm:t>
    </dgm:pt>
    <dgm:pt modelId="{10B3FEB1-79CF-4752-B951-156DE0CC3D53}" type="sibTrans" cxnId="{785368BC-226A-408D-AC20-6FA352B78D5E}">
      <dgm:prSet/>
      <dgm:spPr/>
      <dgm:t>
        <a:bodyPr/>
        <a:lstStyle/>
        <a:p>
          <a:endParaRPr kumimoji="1" lang="ja-JP" altLang="en-US"/>
        </a:p>
      </dgm:t>
    </dgm:pt>
    <dgm:pt modelId="{31AD4E2D-F16A-4E93-B5F5-01E6B16022D5}">
      <dgm:prSet phldrT="[テキスト]" custT="1"/>
      <dgm:spPr/>
      <dgm:t>
        <a:bodyPr/>
        <a:lstStyle/>
        <a:p>
          <a:r>
            <a:rPr kumimoji="1" lang="ja-JP" altLang="en-US" sz="1400" dirty="0" smtClean="0">
              <a:solidFill>
                <a:schemeClr val="tx1"/>
              </a:solidFill>
            </a:rPr>
            <a:t>利用者にとっての相談場所が点在していて、どこに相談してよいのかわかりにくい。相談窓口等、相談者に対しての情報提供はできているが、関係者同士の情報共有が十分ではない。</a:t>
          </a:r>
          <a:endParaRPr kumimoji="1" lang="ja-JP" altLang="en-US" sz="1400" dirty="0">
            <a:solidFill>
              <a:schemeClr val="tx1"/>
            </a:solidFill>
          </a:endParaRPr>
        </a:p>
      </dgm:t>
    </dgm:pt>
    <dgm:pt modelId="{D5DA904E-9942-4307-812B-6C359FF807DB}" type="parTrans" cxnId="{3278EC68-6D05-4CF0-ABAD-48DD167CD33E}">
      <dgm:prSet/>
      <dgm:spPr/>
      <dgm:t>
        <a:bodyPr/>
        <a:lstStyle/>
        <a:p>
          <a:endParaRPr kumimoji="1" lang="ja-JP" altLang="en-US"/>
        </a:p>
      </dgm:t>
    </dgm:pt>
    <dgm:pt modelId="{BFDA4B14-ED45-4C82-8338-BC79167FD414}" type="sibTrans" cxnId="{3278EC68-6D05-4CF0-ABAD-48DD167CD33E}">
      <dgm:prSet/>
      <dgm:spPr/>
      <dgm:t>
        <a:bodyPr/>
        <a:lstStyle/>
        <a:p>
          <a:endParaRPr kumimoji="1" lang="ja-JP" altLang="en-US"/>
        </a:p>
      </dgm:t>
    </dgm:pt>
    <dgm:pt modelId="{533E3A10-727E-48AB-9017-8E23F48B875C}">
      <dgm:prSet phldrT="[テキスト]" custT="1"/>
      <dgm:spPr/>
      <dgm:t>
        <a:bodyPr/>
        <a:lstStyle/>
        <a:p>
          <a:r>
            <a:rPr kumimoji="1" lang="ja-JP" altLang="en-US" sz="1400" dirty="0" smtClean="0">
              <a:solidFill>
                <a:schemeClr val="tx1"/>
              </a:solidFill>
            </a:rPr>
            <a:t>利用者にとって、必要な時、必要な支援が提供できるためにも、担当者研修の充実が求められる。（小児保健・精神衛生・心理等）</a:t>
          </a:r>
          <a:endParaRPr kumimoji="1" lang="ja-JP" altLang="en-US" sz="1400" dirty="0">
            <a:solidFill>
              <a:schemeClr val="tx1"/>
            </a:solidFill>
          </a:endParaRPr>
        </a:p>
      </dgm:t>
    </dgm:pt>
    <dgm:pt modelId="{5AE97985-A600-438C-843F-0C87FC200427}" type="parTrans" cxnId="{44ABB2F1-B97E-4B11-BD89-C07BBE440F96}">
      <dgm:prSet/>
      <dgm:spPr/>
      <dgm:t>
        <a:bodyPr/>
        <a:lstStyle/>
        <a:p>
          <a:endParaRPr kumimoji="1" lang="ja-JP" altLang="en-US"/>
        </a:p>
      </dgm:t>
    </dgm:pt>
    <dgm:pt modelId="{D2A55DB3-A8FF-45A2-BE48-1A6EE810001A}" type="sibTrans" cxnId="{44ABB2F1-B97E-4B11-BD89-C07BBE440F96}">
      <dgm:prSet/>
      <dgm:spPr/>
      <dgm:t>
        <a:bodyPr/>
        <a:lstStyle/>
        <a:p>
          <a:endParaRPr kumimoji="1" lang="ja-JP" altLang="en-US"/>
        </a:p>
      </dgm:t>
    </dgm:pt>
    <dgm:pt modelId="{B7DC920A-BF22-4D53-B616-C8DA5511547B}">
      <dgm:prSet phldrT="[テキスト]" custT="1"/>
      <dgm:spPr/>
      <dgm:t>
        <a:bodyPr/>
        <a:lstStyle/>
        <a:p>
          <a:r>
            <a:rPr kumimoji="1" lang="ja-JP" altLang="en-US" sz="1400" b="1" dirty="0" smtClean="0">
              <a:solidFill>
                <a:schemeClr val="tx1"/>
              </a:solidFill>
            </a:rPr>
            <a:t>福祉課</a:t>
          </a:r>
          <a:endParaRPr kumimoji="1" lang="en-US" altLang="ja-JP" sz="1400" b="1" dirty="0" smtClean="0">
            <a:solidFill>
              <a:schemeClr val="tx1"/>
            </a:solidFill>
          </a:endParaRPr>
        </a:p>
        <a:p>
          <a:r>
            <a:rPr kumimoji="1" lang="ja-JP" altLang="en-US" sz="1400" b="0" dirty="0" smtClean="0">
              <a:solidFill>
                <a:schemeClr val="tx1"/>
              </a:solidFill>
            </a:rPr>
            <a:t>・専門性を持った職員と行政機関をつなぐ役割分担が必要。</a:t>
          </a:r>
          <a:endParaRPr kumimoji="1" lang="en-US" altLang="ja-JP" sz="1400" b="0" dirty="0" smtClean="0">
            <a:solidFill>
              <a:schemeClr val="tx1"/>
            </a:solidFill>
          </a:endParaRPr>
        </a:p>
        <a:p>
          <a:r>
            <a:rPr kumimoji="1" lang="ja-JP" altLang="en-US" sz="1400" b="0" dirty="0" smtClean="0">
              <a:solidFill>
                <a:schemeClr val="tx1"/>
              </a:solidFill>
            </a:rPr>
            <a:t>・いたるところに窓口があり、利用者にとっては分かりにくい。</a:t>
          </a:r>
          <a:endParaRPr kumimoji="1" lang="en-US" altLang="ja-JP" sz="1400" b="0" dirty="0" smtClean="0">
            <a:solidFill>
              <a:schemeClr val="tx1"/>
            </a:solidFill>
          </a:endParaRPr>
        </a:p>
        <a:p>
          <a:endParaRPr kumimoji="1" lang="en-US" altLang="ja-JP" sz="2000" b="0" dirty="0" smtClean="0">
            <a:solidFill>
              <a:schemeClr val="tx1"/>
            </a:solidFill>
          </a:endParaRPr>
        </a:p>
        <a:p>
          <a:endParaRPr kumimoji="1" lang="ja-JP" altLang="en-US" sz="2000" dirty="0">
            <a:solidFill>
              <a:schemeClr val="tx1"/>
            </a:solidFill>
          </a:endParaRPr>
        </a:p>
      </dgm:t>
    </dgm:pt>
    <dgm:pt modelId="{2DBF5FBD-65A8-4FC4-A48E-232AB0BEBEE0}" type="parTrans" cxnId="{D567A0CC-A4F8-4218-BCD4-D2880B1F02E0}">
      <dgm:prSet/>
      <dgm:spPr/>
      <dgm:t>
        <a:bodyPr/>
        <a:lstStyle/>
        <a:p>
          <a:endParaRPr kumimoji="1" lang="ja-JP" altLang="en-US"/>
        </a:p>
      </dgm:t>
    </dgm:pt>
    <dgm:pt modelId="{81288AAA-6E3C-4413-A6AD-3BE82BC623F1}" type="sibTrans" cxnId="{D567A0CC-A4F8-4218-BCD4-D2880B1F02E0}">
      <dgm:prSet/>
      <dgm:spPr/>
      <dgm:t>
        <a:bodyPr/>
        <a:lstStyle/>
        <a:p>
          <a:endParaRPr kumimoji="1" lang="ja-JP" altLang="en-US"/>
        </a:p>
      </dgm:t>
    </dgm:pt>
    <dgm:pt modelId="{DC296C2C-9328-463C-8199-8C54FA360E9C}">
      <dgm:prSet phldrT="[テキスト]" phldr="1"/>
      <dgm:spPr/>
      <dgm:t>
        <a:bodyPr/>
        <a:lstStyle/>
        <a:p>
          <a:endParaRPr kumimoji="1" lang="ja-JP" altLang="en-US" sz="1600" dirty="0"/>
        </a:p>
      </dgm:t>
    </dgm:pt>
    <dgm:pt modelId="{89019682-0655-4417-A083-BE17A9629F8E}" type="parTrans" cxnId="{DFB05C7D-F61F-4A13-B7B9-3D5BF91AA492}">
      <dgm:prSet/>
      <dgm:spPr/>
      <dgm:t>
        <a:bodyPr/>
        <a:lstStyle/>
        <a:p>
          <a:endParaRPr kumimoji="1" lang="ja-JP" altLang="en-US"/>
        </a:p>
      </dgm:t>
    </dgm:pt>
    <dgm:pt modelId="{0DAB8B58-E22E-4F59-8FC7-03E85C998FD4}" type="sibTrans" cxnId="{DFB05C7D-F61F-4A13-B7B9-3D5BF91AA492}">
      <dgm:prSet/>
      <dgm:spPr/>
      <dgm:t>
        <a:bodyPr/>
        <a:lstStyle/>
        <a:p>
          <a:endParaRPr kumimoji="1" lang="ja-JP" altLang="en-US"/>
        </a:p>
      </dgm:t>
    </dgm:pt>
    <dgm:pt modelId="{52329F7E-8E9F-4AEC-9F0D-877EB6FE8C6D}" type="pres">
      <dgm:prSet presAssocID="{2D14A960-1013-49D7-B47E-607A98F2F7AE}" presName="Name0" presStyleCnt="0">
        <dgm:presLayoutVars>
          <dgm:dir/>
          <dgm:resizeHandles val="exact"/>
        </dgm:presLayoutVars>
      </dgm:prSet>
      <dgm:spPr/>
      <dgm:t>
        <a:bodyPr/>
        <a:lstStyle/>
        <a:p>
          <a:endParaRPr kumimoji="1" lang="ja-JP" altLang="en-US"/>
        </a:p>
      </dgm:t>
    </dgm:pt>
    <dgm:pt modelId="{7F98E3EF-7BD4-49D0-9EC5-A6A6027E19B8}" type="pres">
      <dgm:prSet presAssocID="{4CB06513-4AEC-4F73-A6B5-53A2A0C00B7B}" presName="node" presStyleLbl="node1" presStyleIdx="0" presStyleCnt="3">
        <dgm:presLayoutVars>
          <dgm:bulletEnabled val="1"/>
        </dgm:presLayoutVars>
      </dgm:prSet>
      <dgm:spPr/>
      <dgm:t>
        <a:bodyPr/>
        <a:lstStyle/>
        <a:p>
          <a:endParaRPr kumimoji="1" lang="ja-JP" altLang="en-US"/>
        </a:p>
      </dgm:t>
    </dgm:pt>
    <dgm:pt modelId="{BAB13472-30B9-496F-953C-DBB2AFD02A8B}" type="pres">
      <dgm:prSet presAssocID="{926118DD-69A6-4F46-B0EC-37DD2D25742E}" presName="sibTrans" presStyleCnt="0"/>
      <dgm:spPr/>
    </dgm:pt>
    <dgm:pt modelId="{627BD595-0C2C-4E64-9961-2DD8A49DB86C}" type="pres">
      <dgm:prSet presAssocID="{B7DC920A-BF22-4D53-B616-C8DA5511547B}" presName="node" presStyleLbl="node1" presStyleIdx="1" presStyleCnt="3" custLinFactNeighborX="-5068" custLinFactNeighborY="-712">
        <dgm:presLayoutVars>
          <dgm:bulletEnabled val="1"/>
        </dgm:presLayoutVars>
      </dgm:prSet>
      <dgm:spPr/>
      <dgm:t>
        <a:bodyPr/>
        <a:lstStyle/>
        <a:p>
          <a:endParaRPr kumimoji="1" lang="ja-JP" altLang="en-US"/>
        </a:p>
      </dgm:t>
    </dgm:pt>
    <dgm:pt modelId="{F5335CD4-944C-451F-8E58-E909399C5E5A}" type="pres">
      <dgm:prSet presAssocID="{81288AAA-6E3C-4413-A6AD-3BE82BC623F1}" presName="sibTrans" presStyleCnt="0"/>
      <dgm:spPr/>
    </dgm:pt>
    <dgm:pt modelId="{2ED7B71D-78F3-41D4-8A97-A0A1600D2E8E}" type="pres">
      <dgm:prSet presAssocID="{00CF762E-DF1C-495B-8E89-0DA8344CDDC7}" presName="node" presStyleLbl="node1" presStyleIdx="2" presStyleCnt="3">
        <dgm:presLayoutVars>
          <dgm:bulletEnabled val="1"/>
        </dgm:presLayoutVars>
      </dgm:prSet>
      <dgm:spPr/>
      <dgm:t>
        <a:bodyPr/>
        <a:lstStyle/>
        <a:p>
          <a:endParaRPr kumimoji="1" lang="ja-JP" altLang="en-US"/>
        </a:p>
      </dgm:t>
    </dgm:pt>
  </dgm:ptLst>
  <dgm:cxnLst>
    <dgm:cxn modelId="{B151C293-0BA5-4882-8A35-AE74DC0E7488}" srcId="{00CF762E-DF1C-495B-8E89-0DA8344CDDC7}" destId="{7C8B478D-EEAF-4C8F-A978-F7864780D50F}" srcOrd="0" destOrd="0" parTransId="{2E0229C1-A1E5-4906-B3CF-13F5CB08CBB4}" sibTransId="{D4D463D2-4260-4580-9ADB-FAE96C61C233}"/>
    <dgm:cxn modelId="{C10D1141-852B-4D0B-BF77-563E0BC8A99A}" srcId="{2D14A960-1013-49D7-B47E-607A98F2F7AE}" destId="{4CB06513-4AEC-4F73-A6B5-53A2A0C00B7B}" srcOrd="0" destOrd="0" parTransId="{B9FB66A1-4AF2-4852-9CD1-698AC0B4562F}" sibTransId="{926118DD-69A6-4F46-B0EC-37DD2D25742E}"/>
    <dgm:cxn modelId="{D567A0CC-A4F8-4218-BCD4-D2880B1F02E0}" srcId="{2D14A960-1013-49D7-B47E-607A98F2F7AE}" destId="{B7DC920A-BF22-4D53-B616-C8DA5511547B}" srcOrd="1" destOrd="0" parTransId="{2DBF5FBD-65A8-4FC4-A48E-232AB0BEBEE0}" sibTransId="{81288AAA-6E3C-4413-A6AD-3BE82BC623F1}"/>
    <dgm:cxn modelId="{C60DEE81-949F-4866-AA5E-E0245CAF91FB}" type="presOf" srcId="{FF379D5E-8CCA-442F-B49B-788E48A56951}" destId="{2ED7B71D-78F3-41D4-8A97-A0A1600D2E8E}" srcOrd="0" destOrd="4" presId="urn:microsoft.com/office/officeart/2005/8/layout/hList6"/>
    <dgm:cxn modelId="{3278EC68-6D05-4CF0-ABAD-48DD167CD33E}" srcId="{00CF762E-DF1C-495B-8E89-0DA8344CDDC7}" destId="{31AD4E2D-F16A-4E93-B5F5-01E6B16022D5}" srcOrd="1" destOrd="0" parTransId="{D5DA904E-9942-4307-812B-6C359FF807DB}" sibTransId="{BFDA4B14-ED45-4C82-8338-BC79167FD414}"/>
    <dgm:cxn modelId="{6C2BD084-BDDE-4663-B05E-A50C3C9D603A}" type="presOf" srcId="{533E3A10-727E-48AB-9017-8E23F48B875C}" destId="{2ED7B71D-78F3-41D4-8A97-A0A1600D2E8E}" srcOrd="0" destOrd="3" presId="urn:microsoft.com/office/officeart/2005/8/layout/hList6"/>
    <dgm:cxn modelId="{47BBF748-B2EA-4894-B022-46A9DE453E9F}" type="presOf" srcId="{B7DC920A-BF22-4D53-B616-C8DA5511547B}" destId="{627BD595-0C2C-4E64-9961-2DD8A49DB86C}" srcOrd="0" destOrd="0" presId="urn:microsoft.com/office/officeart/2005/8/layout/hList6"/>
    <dgm:cxn modelId="{A6E0670A-1A45-4281-B887-59D0AC8D8425}" srcId="{2D14A960-1013-49D7-B47E-607A98F2F7AE}" destId="{00CF762E-DF1C-495B-8E89-0DA8344CDDC7}" srcOrd="2" destOrd="0" parTransId="{42FD39C0-2A5A-4512-8E58-781F28543437}" sibTransId="{A9EE33F9-95D2-4554-A2EC-F1E12B8B0409}"/>
    <dgm:cxn modelId="{DFB05C7D-F61F-4A13-B7B9-3D5BF91AA492}" srcId="{B7DC920A-BF22-4D53-B616-C8DA5511547B}" destId="{DC296C2C-9328-463C-8199-8C54FA360E9C}" srcOrd="0" destOrd="0" parTransId="{89019682-0655-4417-A083-BE17A9629F8E}" sibTransId="{0DAB8B58-E22E-4F59-8FC7-03E85C998FD4}"/>
    <dgm:cxn modelId="{44ABB2F1-B97E-4B11-BD89-C07BBE440F96}" srcId="{00CF762E-DF1C-495B-8E89-0DA8344CDDC7}" destId="{533E3A10-727E-48AB-9017-8E23F48B875C}" srcOrd="2" destOrd="0" parTransId="{5AE97985-A600-438C-843F-0C87FC200427}" sibTransId="{D2A55DB3-A8FF-45A2-BE48-1A6EE810001A}"/>
    <dgm:cxn modelId="{98C82602-1D7A-4B0B-B939-F018A96D11CD}" type="presOf" srcId="{00CF762E-DF1C-495B-8E89-0DA8344CDDC7}" destId="{2ED7B71D-78F3-41D4-8A97-A0A1600D2E8E}" srcOrd="0" destOrd="0" presId="urn:microsoft.com/office/officeart/2005/8/layout/hList6"/>
    <dgm:cxn modelId="{F8CBF0DB-78FE-4FDD-AAFE-3712A434D5BF}" type="presOf" srcId="{4CB06513-4AEC-4F73-A6B5-53A2A0C00B7B}" destId="{7F98E3EF-7BD4-49D0-9EC5-A6A6027E19B8}" srcOrd="0" destOrd="0" presId="urn:microsoft.com/office/officeart/2005/8/layout/hList6"/>
    <dgm:cxn modelId="{699AE772-2E37-4C22-8393-F93C87587E95}" type="presOf" srcId="{7C8B478D-EEAF-4C8F-A978-F7864780D50F}" destId="{2ED7B71D-78F3-41D4-8A97-A0A1600D2E8E}" srcOrd="0" destOrd="1" presId="urn:microsoft.com/office/officeart/2005/8/layout/hList6"/>
    <dgm:cxn modelId="{6BDD9C3B-F862-404B-9753-6CB57175ECE6}" type="presOf" srcId="{2D14A960-1013-49D7-B47E-607A98F2F7AE}" destId="{52329F7E-8E9F-4AEC-9F0D-877EB6FE8C6D}" srcOrd="0" destOrd="0" presId="urn:microsoft.com/office/officeart/2005/8/layout/hList6"/>
    <dgm:cxn modelId="{4EA9D0B9-0EED-4FD6-873B-1B95182EEE42}" type="presOf" srcId="{31AD4E2D-F16A-4E93-B5F5-01E6B16022D5}" destId="{2ED7B71D-78F3-41D4-8A97-A0A1600D2E8E}" srcOrd="0" destOrd="2" presId="urn:microsoft.com/office/officeart/2005/8/layout/hList6"/>
    <dgm:cxn modelId="{001B18C0-05FA-4E49-907C-094E9F24A3B0}" type="presOf" srcId="{DC296C2C-9328-463C-8199-8C54FA360E9C}" destId="{627BD595-0C2C-4E64-9961-2DD8A49DB86C}" srcOrd="0" destOrd="1" presId="urn:microsoft.com/office/officeart/2005/8/layout/hList6"/>
    <dgm:cxn modelId="{785368BC-226A-408D-AC20-6FA352B78D5E}" srcId="{00CF762E-DF1C-495B-8E89-0DA8344CDDC7}" destId="{FF379D5E-8CCA-442F-B49B-788E48A56951}" srcOrd="3" destOrd="0" parTransId="{D33184DE-A886-43E0-BF4D-A0AB0C9C37B4}" sibTransId="{10B3FEB1-79CF-4752-B951-156DE0CC3D53}"/>
    <dgm:cxn modelId="{8567AD2D-695E-4BA0-BDBC-CB11B4A326C0}" type="presParOf" srcId="{52329F7E-8E9F-4AEC-9F0D-877EB6FE8C6D}" destId="{7F98E3EF-7BD4-49D0-9EC5-A6A6027E19B8}" srcOrd="0" destOrd="0" presId="urn:microsoft.com/office/officeart/2005/8/layout/hList6"/>
    <dgm:cxn modelId="{8A81284D-4C15-4EC3-BFA0-9DFF62C74878}" type="presParOf" srcId="{52329F7E-8E9F-4AEC-9F0D-877EB6FE8C6D}" destId="{BAB13472-30B9-496F-953C-DBB2AFD02A8B}" srcOrd="1" destOrd="0" presId="urn:microsoft.com/office/officeart/2005/8/layout/hList6"/>
    <dgm:cxn modelId="{120B1107-03F3-471A-8C19-5FB440D2BE0E}" type="presParOf" srcId="{52329F7E-8E9F-4AEC-9F0D-877EB6FE8C6D}" destId="{627BD595-0C2C-4E64-9961-2DD8A49DB86C}" srcOrd="2" destOrd="0" presId="urn:microsoft.com/office/officeart/2005/8/layout/hList6"/>
    <dgm:cxn modelId="{F2DD731F-570F-42C2-A62F-2FF33645C070}" type="presParOf" srcId="{52329F7E-8E9F-4AEC-9F0D-877EB6FE8C6D}" destId="{F5335CD4-944C-451F-8E58-E909399C5E5A}" srcOrd="3" destOrd="0" presId="urn:microsoft.com/office/officeart/2005/8/layout/hList6"/>
    <dgm:cxn modelId="{6A9E0151-4F40-4138-90F3-E5854FC4175C}" type="presParOf" srcId="{52329F7E-8E9F-4AEC-9F0D-877EB6FE8C6D}" destId="{2ED7B71D-78F3-41D4-8A97-A0A1600D2E8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3.x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0.0415</cdr:x>
      <cdr:y>0.01433</cdr:y>
    </cdr:from>
    <cdr:to>
      <cdr:x>0.22115</cdr:x>
      <cdr:y>0.0654</cdr:y>
    </cdr:to>
    <cdr:sp macro="" textlink="">
      <cdr:nvSpPr>
        <cdr:cNvPr id="2" name="AutoShape 82"/>
        <cdr:cNvSpPr>
          <a:spLocks xmlns:a="http://schemas.openxmlformats.org/drawingml/2006/main" noChangeArrowheads="1"/>
        </cdr:cNvSpPr>
      </cdr:nvSpPr>
      <cdr:spPr bwMode="auto">
        <a:xfrm xmlns:a="http://schemas.openxmlformats.org/drawingml/2006/main">
          <a:off x="436418" y="62346"/>
          <a:ext cx="1889125" cy="222250"/>
        </a:xfrm>
        <a:prstGeom xmlns:a="http://schemas.openxmlformats.org/drawingml/2006/main" prst="roundRect">
          <a:avLst>
            <a:gd name="adj" fmla="val 16667"/>
          </a:avLst>
        </a:prstGeom>
        <a:solidFill xmlns:a="http://schemas.openxmlformats.org/drawingml/2006/main">
          <a:schemeClr val="accent5">
            <a:lumMod val="20000"/>
            <a:lumOff val="80000"/>
          </a:schemeClr>
        </a:solidFill>
        <a:ln xmlns:a="http://schemas.openxmlformats.org/drawingml/2006/main" w="9525">
          <a:solidFill>
            <a:srgbClr xmlns:mc="http://schemas.openxmlformats.org/markup-compatibility/2006" xmlns:a14="http://schemas.microsoft.com/office/drawing/2010/main" val="000000" mc:Ignorable="a14" a14:legacySpreadsheetColorIndex="64"/>
          </a:solidFill>
          <a:round/>
          <a:headEnd/>
          <a:tailEnd/>
        </a:ln>
      </cdr:spPr>
      <cdr:txBody>
        <a:bodyPr xmlns:a="http://schemas.openxmlformats.org/drawingml/2006/main" wrap="square" lIns="27432" tIns="18288" rIns="27432" bIns="18288"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ja-JP" altLang="en-US" sz="1100" b="0" i="0" u="none" strike="noStrike" baseline="0">
              <a:solidFill>
                <a:srgbClr val="000000"/>
              </a:solidFill>
              <a:latin typeface="HG創英角ﾎﾟｯﾌﾟ体"/>
              <a:ea typeface="HG創英角ﾎﾟｯﾌﾟ体"/>
            </a:rPr>
            <a:t>出生数</a:t>
          </a:r>
        </a:p>
      </cdr:txBody>
    </cdr:sp>
  </cdr:relSizeAnchor>
  <cdr:relSizeAnchor xmlns:cdr="http://schemas.openxmlformats.org/drawingml/2006/chartDrawing">
    <cdr:from>
      <cdr:x>0.08924</cdr:x>
      <cdr:y>0.94792</cdr:y>
    </cdr:from>
    <cdr:to>
      <cdr:x>0.31569</cdr:x>
      <cdr:y>0.9968</cdr:y>
    </cdr:to>
    <cdr:sp macro="" textlink="">
      <cdr:nvSpPr>
        <cdr:cNvPr id="3" name="角丸四角形 2"/>
        <cdr:cNvSpPr/>
      </cdr:nvSpPr>
      <cdr:spPr bwMode="auto">
        <a:xfrm xmlns:a="http://schemas.openxmlformats.org/drawingml/2006/main">
          <a:off x="875660" y="2224880"/>
          <a:ext cx="2222063" cy="114744"/>
        </a:xfrm>
        <a:prstGeom xmlns:a="http://schemas.openxmlformats.org/drawingml/2006/main" prst="roundRect">
          <a:avLst/>
        </a:prstGeom>
        <a:solidFill xmlns:a="http://schemas.openxmlformats.org/drawingml/2006/main">
          <a:schemeClr val="accent5">
            <a:lumMod val="20000"/>
            <a:lumOff val="80000"/>
          </a:schemeClr>
        </a:solidFill>
        <a:ln xmlns:a="http://schemas.openxmlformats.org/drawingml/2006/mai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rtlCol="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kumimoji="1" lang="en-US" altLang="ja-JP" sz="700" dirty="0"/>
            <a:t>H21</a:t>
          </a:r>
          <a:r>
            <a:rPr kumimoji="1" lang="ja-JP" altLang="en-US" sz="700" dirty="0"/>
            <a:t>～Ｈ</a:t>
          </a:r>
          <a:r>
            <a:rPr kumimoji="1" lang="en-US" altLang="ja-JP" sz="700" dirty="0"/>
            <a:t>26</a:t>
          </a:r>
          <a:r>
            <a:rPr kumimoji="1" lang="ja-JP" altLang="en-US" sz="700" dirty="0"/>
            <a:t>年度　出生集計・住基（テクノ）より抽出</a:t>
          </a:r>
        </a:p>
      </cdr:txBody>
    </cdr:sp>
  </cdr:relSizeAnchor>
  <cdr:relSizeAnchor xmlns:cdr="http://schemas.openxmlformats.org/drawingml/2006/chartDrawing">
    <cdr:from>
      <cdr:x>0.56142</cdr:x>
      <cdr:y>0</cdr:y>
    </cdr:from>
    <cdr:to>
      <cdr:x>0.74077</cdr:x>
      <cdr:y>0.05108</cdr:y>
    </cdr:to>
    <cdr:sp macro="" textlink="">
      <cdr:nvSpPr>
        <cdr:cNvPr id="4" name="AutoShape 82"/>
        <cdr:cNvSpPr>
          <a:spLocks xmlns:a="http://schemas.openxmlformats.org/drawingml/2006/main" noChangeArrowheads="1"/>
        </cdr:cNvSpPr>
      </cdr:nvSpPr>
      <cdr:spPr bwMode="auto">
        <a:xfrm xmlns:a="http://schemas.openxmlformats.org/drawingml/2006/main">
          <a:off x="5508987" y="0"/>
          <a:ext cx="1759874" cy="119883"/>
        </a:xfrm>
        <a:prstGeom xmlns:a="http://schemas.openxmlformats.org/drawingml/2006/main" prst="roundRect">
          <a:avLst>
            <a:gd name="adj" fmla="val 16667"/>
          </a:avLst>
        </a:prstGeom>
        <a:solidFill xmlns:a="http://schemas.openxmlformats.org/drawingml/2006/main">
          <a:schemeClr val="accent5">
            <a:lumMod val="20000"/>
            <a:lumOff val="80000"/>
          </a:schemeClr>
        </a:solidFill>
        <a:ln xmlns:a="http://schemas.openxmlformats.org/drawingml/2006/main" w="9525">
          <a:solidFill>
            <a:srgbClr xmlns:mc="http://schemas.openxmlformats.org/markup-compatibility/2006" xmlns:a14="http://schemas.microsoft.com/office/drawing/2010/main" val="000000" mc:Ignorable="a14" a14:legacySpreadsheetColorIndex="64"/>
          </a:solidFill>
          <a:round/>
          <a:headEnd/>
          <a:tailEnd/>
        </a:ln>
      </cdr:spPr>
      <cdr:txBody>
        <a:bodyPr xmlns:a="http://schemas.openxmlformats.org/drawingml/2006/main" wrap="square" lIns="27432" tIns="18288" rIns="27432" bIns="18288"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ja-JP" altLang="en-US" sz="1100" b="0" i="0" u="none" strike="noStrike" baseline="0" dirty="0">
              <a:solidFill>
                <a:sysClr val="windowText" lastClr="000000"/>
              </a:solidFill>
              <a:latin typeface="HG創英角ﾎﾟｯﾌﾟ体"/>
              <a:ea typeface="HG創英角ﾎﾟｯﾌﾟ体"/>
            </a:rPr>
            <a:t>地区別出生数（</a:t>
          </a:r>
          <a:r>
            <a:rPr lang="en-US" altLang="ja-JP" sz="1100" b="0" i="0" u="none" strike="noStrike" baseline="0" dirty="0">
              <a:solidFill>
                <a:sysClr val="windowText" lastClr="000000"/>
              </a:solidFill>
              <a:latin typeface="HG創英角ﾎﾟｯﾌﾟ体"/>
              <a:ea typeface="HG創英角ﾎﾟｯﾌﾟ体"/>
            </a:rPr>
            <a:t>H26</a:t>
          </a:r>
          <a:r>
            <a:rPr lang="ja-JP" altLang="en-US" sz="1100" b="0" i="0" u="none" strike="noStrike" baseline="0" dirty="0">
              <a:solidFill>
                <a:sysClr val="windowText" lastClr="000000"/>
              </a:solidFill>
              <a:latin typeface="HG創英角ﾎﾟｯﾌﾟ体"/>
              <a:ea typeface="HG創英角ﾎﾟｯﾌﾟ体"/>
            </a:rPr>
            <a:t>年度）</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0.83968</cdr:y>
    </cdr:from>
    <cdr:to>
      <cdr:x>0.08847</cdr:x>
      <cdr:y>0.89921</cdr:y>
    </cdr:to>
    <cdr:sp macro="" textlink="">
      <cdr:nvSpPr>
        <cdr:cNvPr id="2" name="正方形/長方形 1"/>
        <cdr:cNvSpPr/>
      </cdr:nvSpPr>
      <cdr:spPr bwMode="auto">
        <a:xfrm xmlns:a="http://schemas.openxmlformats.org/drawingml/2006/main">
          <a:off x="0" y="1679576"/>
          <a:ext cx="325842" cy="119062"/>
        </a:xfrm>
        <a:prstGeom xmlns:a="http://schemas.openxmlformats.org/drawingml/2006/main" prst="rec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a:extLst xmlns:a="http://schemas.openxmlformats.org/drawingml/2006/main"/>
      </cdr:spPr>
      <cdr:txBody>
        <a:bodyPr xmlns:a="http://schemas.openxmlformats.org/drawingml/2006/main" rot="0" spcFirstLastPara="0" vert="horz" wrap="square" lIns="18288" tIns="0" rIns="0" bIns="0" numCol="1" spcCol="0" rtlCol="0" fromWordArt="0" anchor="t" anchorCtr="0" forceAA="0" upright="1"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kumimoji="1" lang="ja-JP" altLang="en-US" sz="700"/>
            <a:t>（</a:t>
          </a:r>
          <a:r>
            <a:rPr kumimoji="1" lang="ja-JP" altLang="en-US" sz="600"/>
            <a:t>人</a:t>
          </a:r>
          <a:r>
            <a:rPr kumimoji="1" lang="ja-JP" altLang="en-US" sz="700"/>
            <a:t>）</a:t>
          </a:r>
        </a:p>
      </cdr:txBody>
    </cdr:sp>
  </cdr:relSizeAnchor>
</c:userShapes>
</file>

<file path=ppt/drawings/drawing3.xml><?xml version="1.0" encoding="utf-8"?>
<c:userShapes xmlns:c="http://schemas.openxmlformats.org/drawingml/2006/chart">
  <cdr:relSizeAnchor xmlns:cdr="http://schemas.openxmlformats.org/drawingml/2006/chartDrawing">
    <cdr:from>
      <cdr:x>0.6608</cdr:x>
      <cdr:y>0.08112</cdr:y>
    </cdr:from>
    <cdr:to>
      <cdr:x>0.90929</cdr:x>
      <cdr:y>0.1877</cdr:y>
    </cdr:to>
    <cdr:pic>
      <cdr:nvPicPr>
        <cdr:cNvPr id="2" name="図 1"/>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rcRect xmlns:a="http://schemas.openxmlformats.org/drawingml/2006/main" l="48169" t="1025" r="19936" b="81001"/>
        <a:stretch xmlns:a="http://schemas.openxmlformats.org/drawingml/2006/main">
          <a:fillRect/>
        </a:stretch>
      </cdr:blipFill>
      <cdr:spPr bwMode="auto">
        <a:xfrm xmlns:a="http://schemas.openxmlformats.org/drawingml/2006/main">
          <a:off x="3292806" y="326199"/>
          <a:ext cx="1238250" cy="42862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pic>
  </cdr:relSizeAnchor>
</c:userShapes>
</file>

<file path=ppt/drawings/drawing4.xml><?xml version="1.0" encoding="utf-8"?>
<c:userShapes xmlns:c="http://schemas.openxmlformats.org/drawingml/2006/chart">
  <cdr:relSizeAnchor xmlns:cdr="http://schemas.openxmlformats.org/drawingml/2006/chartDrawing">
    <cdr:from>
      <cdr:x>0.79335</cdr:x>
      <cdr:y>0.03807</cdr:y>
    </cdr:from>
    <cdr:to>
      <cdr:x>0.85775</cdr:x>
      <cdr:y>0.07413</cdr:y>
    </cdr:to>
    <cdr:sp macro="" textlink="">
      <cdr:nvSpPr>
        <cdr:cNvPr id="3" name="減算記号 2"/>
        <cdr:cNvSpPr/>
      </cdr:nvSpPr>
      <cdr:spPr>
        <a:xfrm xmlns:a="http://schemas.openxmlformats.org/drawingml/2006/main">
          <a:off x="5162550" y="180975"/>
          <a:ext cx="419100" cy="171450"/>
        </a:xfrm>
        <a:prstGeom xmlns:a="http://schemas.openxmlformats.org/drawingml/2006/main" prst="mathMinus">
          <a:avLst/>
        </a:prstGeom>
      </cdr:spPr>
      <cdr:style>
        <a:lnRef xmlns:a="http://schemas.openxmlformats.org/drawingml/2006/main" idx="2">
          <a:schemeClr val="accent2">
            <a:shade val="50000"/>
          </a:schemeClr>
        </a:lnRef>
        <a:fillRef xmlns:a="http://schemas.openxmlformats.org/drawingml/2006/main" idx="1">
          <a:schemeClr val="accent2"/>
        </a:fillRef>
        <a:effectRef xmlns:a="http://schemas.openxmlformats.org/drawingml/2006/main" idx="0">
          <a:schemeClr val="accent2"/>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a:solidFill>
              <a:schemeClr val="accent2"/>
            </a:solidFill>
          </a:endParaRPr>
        </a:p>
      </cdr:txBody>
    </cdr:sp>
  </cdr:relSizeAnchor>
  <cdr:relSizeAnchor xmlns:cdr="http://schemas.openxmlformats.org/drawingml/2006/chartDrawing">
    <cdr:from>
      <cdr:x>0.79335</cdr:x>
      <cdr:y>0.0561</cdr:y>
    </cdr:from>
    <cdr:to>
      <cdr:x>0.85775</cdr:x>
      <cdr:y>0.09216</cdr:y>
    </cdr:to>
    <cdr:sp macro="" textlink="">
      <cdr:nvSpPr>
        <cdr:cNvPr id="4" name="減算記号 3"/>
        <cdr:cNvSpPr/>
      </cdr:nvSpPr>
      <cdr:spPr>
        <a:xfrm xmlns:a="http://schemas.openxmlformats.org/drawingml/2006/main">
          <a:off x="5162550" y="266700"/>
          <a:ext cx="419100" cy="171450"/>
        </a:xfrm>
        <a:prstGeom xmlns:a="http://schemas.openxmlformats.org/drawingml/2006/main" prst="mathMinus">
          <a:avLst/>
        </a:prstGeom>
      </cdr:spPr>
      <cdr:style>
        <a:lnRef xmlns:a="http://schemas.openxmlformats.org/drawingml/2006/main" idx="1">
          <a:schemeClr val="accent3"/>
        </a:lnRef>
        <a:fillRef xmlns:a="http://schemas.openxmlformats.org/drawingml/2006/main" idx="3">
          <a:schemeClr val="accent3"/>
        </a:fillRef>
        <a:effectRef xmlns:a="http://schemas.openxmlformats.org/drawingml/2006/main" idx="2">
          <a:schemeClr val="accent3"/>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dirty="0"/>
        </a:p>
      </cdr:txBody>
    </cdr:sp>
  </cdr:relSizeAnchor>
  <cdr:relSizeAnchor xmlns:cdr="http://schemas.openxmlformats.org/drawingml/2006/chartDrawing">
    <cdr:from>
      <cdr:x>0.77724</cdr:x>
      <cdr:y>0</cdr:y>
    </cdr:from>
    <cdr:to>
      <cdr:x>0.98656</cdr:x>
      <cdr:y>0.1123</cdr:y>
    </cdr:to>
    <cdr:sp macro="" textlink="">
      <cdr:nvSpPr>
        <cdr:cNvPr id="5" name="テキスト ボックス 4"/>
        <cdr:cNvSpPr txBox="1"/>
      </cdr:nvSpPr>
      <cdr:spPr>
        <a:xfrm xmlns:a="http://schemas.openxmlformats.org/drawingml/2006/main">
          <a:off x="5057775" y="0"/>
          <a:ext cx="1362075" cy="533905"/>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dirty="0" smtClean="0"/>
            <a:t>　　　　　　</a:t>
          </a:r>
          <a:r>
            <a:rPr lang="ja-JP" altLang="en-US" sz="800" dirty="0" smtClean="0"/>
            <a:t>一人親家庭</a:t>
          </a:r>
          <a:endParaRPr lang="en-US" altLang="ja-JP" sz="800" dirty="0"/>
        </a:p>
        <a:p xmlns:a="http://schemas.openxmlformats.org/drawingml/2006/main">
          <a:r>
            <a:rPr lang="ja-JP" altLang="en-US" sz="800" dirty="0" smtClean="0"/>
            <a:t>　　　　　　　　療育支援</a:t>
          </a:r>
          <a:endParaRPr lang="en-US" altLang="ja-JP" sz="800" dirty="0" smtClean="0"/>
        </a:p>
        <a:p xmlns:a="http://schemas.openxmlformats.org/drawingml/2006/main">
          <a:r>
            <a:rPr lang="ja-JP" altLang="en-US" sz="800" dirty="0"/>
            <a:t>　</a:t>
          </a:r>
          <a:r>
            <a:rPr lang="ja-JP" altLang="en-US" sz="800" dirty="0" smtClean="0"/>
            <a:t>　　　　　　　生活保護家庭</a:t>
          </a:r>
          <a:endParaRPr lang="ja-JP" altLang="en-US" sz="8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296026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35586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4008582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373208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201190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328815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325810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1042117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223986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2076342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3DA170-CDBD-4C6D-A5FD-D91534602516}" type="datetimeFigureOut">
              <a:rPr kumimoji="1" lang="ja-JP" altLang="en-US" smtClean="0"/>
              <a:t>2016/3/15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426850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DA170-CDBD-4C6D-A5FD-D91534602516}" type="datetimeFigureOut">
              <a:rPr kumimoji="1" lang="ja-JP" altLang="en-US" smtClean="0"/>
              <a:t>2016/3/15</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C6670F-15E0-4F63-B090-0F7F4CE95075}" type="slidenum">
              <a:rPr kumimoji="1" lang="ja-JP" altLang="en-US" smtClean="0"/>
              <a:t>‹#›</a:t>
            </a:fld>
            <a:endParaRPr kumimoji="1" lang="ja-JP" altLang="en-US" dirty="0"/>
          </a:p>
        </p:txBody>
      </p:sp>
    </p:spTree>
    <p:extLst>
      <p:ext uri="{BB962C8B-B14F-4D97-AF65-F5344CB8AC3E}">
        <p14:creationId xmlns:p14="http://schemas.microsoft.com/office/powerpoint/2010/main" val="2904411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800" dirty="0" smtClean="0"/>
              <a:t>山鹿市</a:t>
            </a:r>
            <a:r>
              <a:rPr kumimoji="1" lang="en-US" altLang="ja-JP" sz="4800" dirty="0" smtClean="0"/>
              <a:t/>
            </a:r>
            <a:br>
              <a:rPr kumimoji="1" lang="en-US" altLang="ja-JP" sz="4800" dirty="0" smtClean="0"/>
            </a:br>
            <a:r>
              <a:rPr lang="ja-JP" altLang="en-US" sz="4800" dirty="0" smtClean="0"/>
              <a:t>総合子ども育成センター（仮称）</a:t>
            </a:r>
            <a:endParaRPr kumimoji="1" lang="ja-JP" altLang="en-US" sz="4800" dirty="0"/>
          </a:p>
        </p:txBody>
      </p:sp>
      <p:sp>
        <p:nvSpPr>
          <p:cNvPr id="3" name="サブタイトル 2"/>
          <p:cNvSpPr>
            <a:spLocks noGrp="1"/>
          </p:cNvSpPr>
          <p:nvPr>
            <p:ph type="subTitle" idx="1"/>
          </p:nvPr>
        </p:nvSpPr>
        <p:spPr/>
        <p:txBody>
          <a:bodyPr/>
          <a:lstStyle/>
          <a:p>
            <a:endParaRPr kumimoji="1" lang="en-US" altLang="ja-JP" dirty="0" smtClean="0"/>
          </a:p>
          <a:p>
            <a:r>
              <a:rPr lang="ja-JP" altLang="en-US" sz="2800" b="1" dirty="0" smtClean="0"/>
              <a:t>～子どもに</a:t>
            </a:r>
            <a:r>
              <a:rPr lang="ja-JP" altLang="en-US" sz="2800" b="1" dirty="0"/>
              <a:t>夢</a:t>
            </a:r>
            <a:r>
              <a:rPr lang="ja-JP" altLang="en-US" sz="2800" b="1" dirty="0" smtClean="0"/>
              <a:t>を　子育てに温もりを～</a:t>
            </a:r>
            <a:endParaRPr lang="en-US" altLang="ja-JP" sz="2800" b="1" dirty="0"/>
          </a:p>
        </p:txBody>
      </p:sp>
    </p:spTree>
    <p:extLst>
      <p:ext uri="{BB962C8B-B14F-4D97-AF65-F5344CB8AC3E}">
        <p14:creationId xmlns:p14="http://schemas.microsoft.com/office/powerpoint/2010/main" val="1859812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3426094965"/>
              </p:ext>
            </p:extLst>
          </p:nvPr>
        </p:nvGraphicFramePr>
        <p:xfrm>
          <a:off x="523867" y="547920"/>
          <a:ext cx="11147612" cy="566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テキスト ボックス 1"/>
          <p:cNvSpPr txBox="1"/>
          <p:nvPr/>
        </p:nvSpPr>
        <p:spPr>
          <a:xfrm>
            <a:off x="1171977" y="180304"/>
            <a:ext cx="2871989" cy="528033"/>
          </a:xfrm>
          <a:prstGeom prst="rect">
            <a:avLst/>
          </a:prstGeom>
          <a:noFill/>
        </p:spPr>
        <p:txBody>
          <a:bodyPr wrap="square" rtlCol="0">
            <a:spAutoFit/>
          </a:bodyPr>
          <a:lstStyle/>
          <a:p>
            <a:r>
              <a:rPr lang="ja-JP" altLang="en-US" sz="2800" b="1" dirty="0"/>
              <a:t>各課</a:t>
            </a:r>
            <a:r>
              <a:rPr kumimoji="1" lang="ja-JP" altLang="en-US" sz="2800" b="1" dirty="0" smtClean="0"/>
              <a:t>の課題</a:t>
            </a:r>
            <a:endParaRPr kumimoji="1" lang="ja-JP" altLang="en-US" sz="2800" b="1" dirty="0"/>
          </a:p>
        </p:txBody>
      </p:sp>
    </p:spTree>
    <p:extLst>
      <p:ext uri="{BB962C8B-B14F-4D97-AF65-F5344CB8AC3E}">
        <p14:creationId xmlns:p14="http://schemas.microsoft.com/office/powerpoint/2010/main" val="378298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466" y="681050"/>
            <a:ext cx="2537704" cy="2537704"/>
          </a:xfrm>
          <a:prstGeom prst="rect">
            <a:avLst/>
          </a:prstGeom>
        </p:spPr>
      </p:pic>
      <p:pic>
        <p:nvPicPr>
          <p:cNvPr id="20"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7925" y="-399385"/>
            <a:ext cx="9906966" cy="333562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6740" y="3696646"/>
            <a:ext cx="3736038" cy="3415915"/>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p:cNvSpPr txBox="1"/>
          <p:nvPr/>
        </p:nvSpPr>
        <p:spPr>
          <a:xfrm>
            <a:off x="9875020" y="5078765"/>
            <a:ext cx="1458105" cy="830997"/>
          </a:xfrm>
          <a:prstGeom prst="rect">
            <a:avLst/>
          </a:prstGeom>
          <a:noFill/>
          <a:ln>
            <a:solidFill>
              <a:schemeClr val="tx1"/>
            </a:solidFill>
          </a:ln>
        </p:spPr>
        <p:txBody>
          <a:bodyPr wrap="square" rtlCol="0">
            <a:spAutoFit/>
          </a:bodyPr>
          <a:lstStyle/>
          <a:p>
            <a:r>
              <a:rPr kumimoji="1" lang="ja-JP" altLang="en-US" sz="1200" b="1" dirty="0" smtClean="0"/>
              <a:t>市役所</a:t>
            </a:r>
            <a:endParaRPr kumimoji="1" lang="en-US" altLang="ja-JP" sz="1200" b="1" dirty="0" smtClean="0"/>
          </a:p>
          <a:p>
            <a:r>
              <a:rPr lang="ja-JP" altLang="en-US" sz="1200" b="1" dirty="0" smtClean="0"/>
              <a:t>・福祉課</a:t>
            </a:r>
            <a:endParaRPr lang="en-US" altLang="ja-JP" sz="1200" b="1" dirty="0" smtClean="0"/>
          </a:p>
          <a:p>
            <a:r>
              <a:rPr kumimoji="1" lang="ja-JP" altLang="en-US" sz="1200" b="1" dirty="0" smtClean="0"/>
              <a:t>・子ども課</a:t>
            </a:r>
            <a:endParaRPr kumimoji="1" lang="en-US" altLang="ja-JP" sz="1200" b="1" dirty="0" smtClean="0"/>
          </a:p>
          <a:p>
            <a:r>
              <a:rPr kumimoji="1" lang="ja-JP" altLang="en-US" sz="1200" b="1" dirty="0" smtClean="0"/>
              <a:t>（教育委員会）</a:t>
            </a:r>
            <a:endParaRPr kumimoji="1" lang="ja-JP" altLang="en-US" sz="1200" b="1" dirty="0"/>
          </a:p>
        </p:txBody>
      </p:sp>
      <p:sp>
        <p:nvSpPr>
          <p:cNvPr id="23" name="テキスト ボックス 22"/>
          <p:cNvSpPr txBox="1"/>
          <p:nvPr/>
        </p:nvSpPr>
        <p:spPr>
          <a:xfrm>
            <a:off x="7365624" y="2244927"/>
            <a:ext cx="1829193" cy="461665"/>
          </a:xfrm>
          <a:prstGeom prst="rect">
            <a:avLst/>
          </a:prstGeom>
          <a:noFill/>
          <a:ln>
            <a:solidFill>
              <a:schemeClr val="tx1"/>
            </a:solidFill>
          </a:ln>
        </p:spPr>
        <p:txBody>
          <a:bodyPr wrap="square" rtlCol="0">
            <a:spAutoFit/>
          </a:bodyPr>
          <a:lstStyle/>
          <a:p>
            <a:r>
              <a:rPr kumimoji="1" lang="ja-JP" altLang="en-US" sz="1200" b="1" dirty="0" smtClean="0"/>
              <a:t>健康福祉センター</a:t>
            </a:r>
            <a:endParaRPr kumimoji="1" lang="en-US" altLang="ja-JP" sz="1200" b="1" dirty="0" smtClean="0"/>
          </a:p>
          <a:p>
            <a:r>
              <a:rPr kumimoji="1" lang="ja-JP" altLang="en-US" sz="1200" b="1" dirty="0" smtClean="0"/>
              <a:t>・健康増進課</a:t>
            </a:r>
            <a:endParaRPr kumimoji="1" lang="ja-JP" altLang="en-US" sz="1200" b="1" dirty="0"/>
          </a:p>
        </p:txBody>
      </p:sp>
      <p:sp>
        <p:nvSpPr>
          <p:cNvPr id="25" name="テキスト ボックス 24"/>
          <p:cNvSpPr txBox="1"/>
          <p:nvPr/>
        </p:nvSpPr>
        <p:spPr>
          <a:xfrm>
            <a:off x="9285682" y="2224816"/>
            <a:ext cx="1677183" cy="646331"/>
          </a:xfrm>
          <a:prstGeom prst="rect">
            <a:avLst/>
          </a:prstGeom>
          <a:noFill/>
          <a:ln>
            <a:solidFill>
              <a:schemeClr val="tx1"/>
            </a:solidFill>
          </a:ln>
        </p:spPr>
        <p:txBody>
          <a:bodyPr wrap="square" rtlCol="0">
            <a:spAutoFit/>
          </a:bodyPr>
          <a:lstStyle/>
          <a:p>
            <a:r>
              <a:rPr kumimoji="1" lang="ja-JP" altLang="en-US" sz="1200" b="1" dirty="0" smtClean="0"/>
              <a:t>社会福祉協議会</a:t>
            </a:r>
            <a:endParaRPr kumimoji="1" lang="en-US" altLang="ja-JP" sz="1200" b="1" dirty="0" smtClean="0"/>
          </a:p>
          <a:p>
            <a:r>
              <a:rPr lang="ja-JP" altLang="en-US" sz="1200" b="1" dirty="0" smtClean="0"/>
              <a:t>・</a:t>
            </a:r>
            <a:r>
              <a:rPr lang="ja-JP" altLang="en-US" sz="1200" b="1" dirty="0"/>
              <a:t>ファミリー・サポート・</a:t>
            </a:r>
            <a:r>
              <a:rPr lang="ja-JP" altLang="en-US" sz="1200" b="1" dirty="0" smtClean="0"/>
              <a:t>センター</a:t>
            </a:r>
            <a:endParaRPr lang="en-US" altLang="ja-JP" sz="1200" b="1" dirty="0" smtClean="0"/>
          </a:p>
        </p:txBody>
      </p:sp>
      <p:sp>
        <p:nvSpPr>
          <p:cNvPr id="27" name="テキスト ボックス 26"/>
          <p:cNvSpPr txBox="1"/>
          <p:nvPr/>
        </p:nvSpPr>
        <p:spPr>
          <a:xfrm>
            <a:off x="7405499" y="4150836"/>
            <a:ext cx="1042219" cy="307777"/>
          </a:xfrm>
          <a:prstGeom prst="rect">
            <a:avLst/>
          </a:prstGeom>
          <a:noFill/>
        </p:spPr>
        <p:txBody>
          <a:bodyPr wrap="square" rtlCol="0">
            <a:spAutoFit/>
          </a:bodyPr>
          <a:lstStyle/>
          <a:p>
            <a:r>
              <a:rPr kumimoji="1" lang="ja-JP" altLang="en-US" sz="1400" dirty="0" smtClean="0"/>
              <a:t>連携・調整</a:t>
            </a:r>
            <a:endParaRPr kumimoji="1" lang="ja-JP" altLang="en-US" sz="1400" dirty="0"/>
          </a:p>
        </p:txBody>
      </p:sp>
      <p:sp>
        <p:nvSpPr>
          <p:cNvPr id="30" name="テキスト ボックス 29"/>
          <p:cNvSpPr txBox="1"/>
          <p:nvPr/>
        </p:nvSpPr>
        <p:spPr>
          <a:xfrm>
            <a:off x="2703814" y="1670181"/>
            <a:ext cx="1042219" cy="307777"/>
          </a:xfrm>
          <a:prstGeom prst="rect">
            <a:avLst/>
          </a:prstGeom>
          <a:noFill/>
        </p:spPr>
        <p:txBody>
          <a:bodyPr wrap="square" rtlCol="0">
            <a:spAutoFit/>
          </a:bodyPr>
          <a:lstStyle/>
          <a:p>
            <a:r>
              <a:rPr lang="ja-JP" altLang="en-US" sz="1400" dirty="0"/>
              <a:t>相談</a:t>
            </a:r>
            <a:endParaRPr kumimoji="1" lang="ja-JP" altLang="en-US" sz="1400" dirty="0"/>
          </a:p>
        </p:txBody>
      </p:sp>
      <p:sp>
        <p:nvSpPr>
          <p:cNvPr id="5" name="右矢印 4"/>
          <p:cNvSpPr/>
          <p:nvPr/>
        </p:nvSpPr>
        <p:spPr>
          <a:xfrm>
            <a:off x="2652525" y="1268429"/>
            <a:ext cx="825855" cy="5078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rot="10800000" flipV="1">
            <a:off x="2682118" y="1980646"/>
            <a:ext cx="717132" cy="4742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470796" y="2449085"/>
            <a:ext cx="1495875" cy="307777"/>
          </a:xfrm>
          <a:prstGeom prst="rect">
            <a:avLst/>
          </a:prstGeom>
          <a:noFill/>
        </p:spPr>
        <p:txBody>
          <a:bodyPr wrap="square" rtlCol="0">
            <a:spAutoFit/>
          </a:bodyPr>
          <a:lstStyle/>
          <a:p>
            <a:r>
              <a:rPr lang="ja-JP" altLang="en-US" sz="1400" dirty="0" smtClean="0"/>
              <a:t>支援・情報提供</a:t>
            </a:r>
            <a:endParaRPr kumimoji="1" lang="ja-JP" altLang="en-US" sz="1400" dirty="0"/>
          </a:p>
        </p:txBody>
      </p:sp>
      <p:sp>
        <p:nvSpPr>
          <p:cNvPr id="16" name="左右矢印 15"/>
          <p:cNvSpPr/>
          <p:nvPr/>
        </p:nvSpPr>
        <p:spPr>
          <a:xfrm rot="5400000">
            <a:off x="8265447" y="3928598"/>
            <a:ext cx="809018" cy="444476"/>
          </a:xfrm>
          <a:prstGeom prst="leftRightArrow">
            <a:avLst>
              <a:gd name="adj1" fmla="val 343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230461" y="3501266"/>
            <a:ext cx="5361139" cy="2923877"/>
          </a:xfrm>
          <a:prstGeom prst="rect">
            <a:avLst/>
          </a:prstGeom>
          <a:noFill/>
          <a:ln>
            <a:solidFill>
              <a:schemeClr val="tx1"/>
            </a:solidFill>
          </a:ln>
        </p:spPr>
        <p:txBody>
          <a:bodyPr wrap="square" rtlCol="0">
            <a:spAutoFit/>
          </a:bodyPr>
          <a:lstStyle/>
          <a:p>
            <a:pPr lvl="0"/>
            <a:r>
              <a:rPr lang="ja-JP" altLang="en-US" sz="1400" dirty="0" smtClean="0"/>
              <a:t>・妊娠期（母子手帳交付）から同じ施設内を利用することで、利用者にとって場所や相談の窓口等がわかりやすい。</a:t>
            </a:r>
            <a:endParaRPr lang="en-US" altLang="ja-JP" sz="1400" dirty="0" smtClean="0"/>
          </a:p>
          <a:p>
            <a:pPr lvl="0"/>
            <a:r>
              <a:rPr lang="en-US" altLang="ja-JP" sz="1400" dirty="0" smtClean="0"/>
              <a:t>※</a:t>
            </a:r>
            <a:r>
              <a:rPr lang="ja-JP" altLang="en-US" sz="1400" dirty="0" smtClean="0"/>
              <a:t>ワンストップサービスを目指す。</a:t>
            </a:r>
            <a:endParaRPr lang="en-US" altLang="ja-JP" sz="1400" dirty="0" smtClean="0"/>
          </a:p>
          <a:p>
            <a:pPr lvl="0"/>
            <a:r>
              <a:rPr lang="ja-JP" altLang="en-US" sz="1400" dirty="0" smtClean="0"/>
              <a:t>・現在</a:t>
            </a:r>
            <a:r>
              <a:rPr lang="ja-JP" altLang="en-US" sz="1400" dirty="0"/>
              <a:t>様々な部署に配置されている専門性を持った職員を一括集中にすることで、利用者にとっての利便性が良くなる</a:t>
            </a:r>
            <a:r>
              <a:rPr lang="ja-JP" altLang="en-US" sz="1400" dirty="0" smtClean="0"/>
              <a:t>。</a:t>
            </a:r>
            <a:endParaRPr lang="en-US" altLang="ja-JP" sz="1400" dirty="0" smtClean="0"/>
          </a:p>
          <a:p>
            <a:pPr lvl="0"/>
            <a:r>
              <a:rPr lang="ja-JP" altLang="en-US" sz="1400" dirty="0" smtClean="0"/>
              <a:t>（保育士、保健師、栄養士、相談窓口）</a:t>
            </a:r>
            <a:endParaRPr lang="en-US" altLang="ja-JP" sz="1400" dirty="0" smtClean="0"/>
          </a:p>
          <a:p>
            <a:pPr lvl="0"/>
            <a:r>
              <a:rPr lang="ja-JP" altLang="en-US" sz="1400" dirty="0" smtClean="0"/>
              <a:t>・日常的に担当者同士の情報交換ができる。</a:t>
            </a:r>
            <a:endParaRPr lang="en-US" altLang="ja-JP" sz="1400" dirty="0" smtClean="0"/>
          </a:p>
          <a:p>
            <a:pPr lvl="0"/>
            <a:r>
              <a:rPr lang="ja-JP" altLang="en-US" sz="1400" dirty="0" smtClean="0"/>
              <a:t>・赤ちゃん訪問から支援センター利用へのつなぎがスムーズになることで、気にかかる家庭、子どもの成長把握がしやすくなる。</a:t>
            </a:r>
            <a:endParaRPr lang="en-US" altLang="ja-JP" sz="1400" dirty="0" smtClean="0"/>
          </a:p>
          <a:p>
            <a:pPr lvl="0"/>
            <a:r>
              <a:rPr lang="ja-JP" altLang="en-US" sz="1400" dirty="0" smtClean="0"/>
              <a:t>・健全な子どもの発達支援施設として、予防・対策機能の充実を図れる。</a:t>
            </a:r>
            <a:endParaRPr lang="en-US" altLang="ja-JP" sz="1400" dirty="0" smtClean="0"/>
          </a:p>
          <a:p>
            <a:pPr lvl="0"/>
            <a:r>
              <a:rPr lang="ja-JP" altLang="en-US" sz="1400" dirty="0" smtClean="0"/>
              <a:t>・妊娠期から子育て期にわたるまでの、切れ目のない支援ができる。</a:t>
            </a:r>
            <a:endParaRPr lang="en-US" altLang="ja-JP" sz="1400" dirty="0" smtClean="0"/>
          </a:p>
          <a:p>
            <a:pPr lvl="0"/>
            <a:endParaRPr lang="ja-JP" altLang="en-US" sz="1600" dirty="0"/>
          </a:p>
        </p:txBody>
      </p:sp>
      <p:sp>
        <p:nvSpPr>
          <p:cNvPr id="4" name="ドーナツ 3"/>
          <p:cNvSpPr/>
          <p:nvPr/>
        </p:nvSpPr>
        <p:spPr>
          <a:xfrm>
            <a:off x="3610571" y="301855"/>
            <a:ext cx="8418297" cy="3014589"/>
          </a:xfrm>
          <a:prstGeom prst="donut">
            <a:avLst>
              <a:gd name="adj" fmla="val 39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5053594" y="2152593"/>
            <a:ext cx="2221165" cy="646331"/>
          </a:xfrm>
          <a:prstGeom prst="rect">
            <a:avLst/>
          </a:prstGeom>
          <a:noFill/>
          <a:ln>
            <a:solidFill>
              <a:schemeClr val="tx1"/>
            </a:solidFill>
          </a:ln>
        </p:spPr>
        <p:txBody>
          <a:bodyPr wrap="square" rtlCol="0">
            <a:spAutoFit/>
          </a:bodyPr>
          <a:lstStyle/>
          <a:p>
            <a:r>
              <a:rPr lang="ja-JP" altLang="en-US" sz="1200" b="1" dirty="0" smtClean="0"/>
              <a:t>総合子ども育成センター</a:t>
            </a:r>
            <a:endParaRPr lang="en-US" altLang="ja-JP" sz="1200" b="1" dirty="0" smtClean="0"/>
          </a:p>
          <a:p>
            <a:r>
              <a:rPr lang="ja-JP" altLang="en-US" sz="1200" b="1" dirty="0" smtClean="0"/>
              <a:t>・山鹿子育て支援センター</a:t>
            </a:r>
            <a:endParaRPr lang="en-US" altLang="ja-JP" sz="1200" b="1" dirty="0" smtClean="0"/>
          </a:p>
          <a:p>
            <a:r>
              <a:rPr lang="ja-JP" altLang="en-US" sz="1200" b="1" dirty="0" smtClean="0"/>
              <a:t>・相談</a:t>
            </a:r>
            <a:r>
              <a:rPr lang="ja-JP" altLang="en-US" sz="1200" b="1" dirty="0"/>
              <a:t>窓口</a:t>
            </a:r>
            <a:endParaRPr lang="en-US" altLang="ja-JP" sz="1200" b="1" dirty="0" smtClean="0"/>
          </a:p>
        </p:txBody>
      </p:sp>
      <p:sp>
        <p:nvSpPr>
          <p:cNvPr id="2" name="テキスト ボックス 1"/>
          <p:cNvSpPr txBox="1"/>
          <p:nvPr/>
        </p:nvSpPr>
        <p:spPr>
          <a:xfrm>
            <a:off x="622677" y="218325"/>
            <a:ext cx="3696237" cy="461665"/>
          </a:xfrm>
          <a:prstGeom prst="rect">
            <a:avLst/>
          </a:prstGeom>
          <a:noFill/>
        </p:spPr>
        <p:txBody>
          <a:bodyPr wrap="square" rtlCol="0">
            <a:spAutoFit/>
          </a:bodyPr>
          <a:lstStyle/>
          <a:p>
            <a:r>
              <a:rPr lang="ja-JP" altLang="en-US" sz="2400" b="1" dirty="0" smtClean="0"/>
              <a:t>課題</a:t>
            </a:r>
            <a:r>
              <a:rPr lang="ja-JP" altLang="en-US" sz="2400" b="1" dirty="0"/>
              <a:t>解決</a:t>
            </a:r>
            <a:r>
              <a:rPr lang="ja-JP" altLang="en-US" sz="2400" b="1" dirty="0" smtClean="0"/>
              <a:t>への取り組み</a:t>
            </a:r>
            <a:endParaRPr kumimoji="1" lang="ja-JP" altLang="en-US" sz="2400" b="1" dirty="0"/>
          </a:p>
        </p:txBody>
      </p:sp>
    </p:spTree>
    <p:extLst>
      <p:ext uri="{BB962C8B-B14F-4D97-AF65-F5344CB8AC3E}">
        <p14:creationId xmlns:p14="http://schemas.microsoft.com/office/powerpoint/2010/main" val="204048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66450" y="3228132"/>
            <a:ext cx="1583565" cy="3606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66452" y="953037"/>
            <a:ext cx="1583565" cy="3863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966452" y="1339403"/>
            <a:ext cx="10515600" cy="13007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966452" y="1339404"/>
            <a:ext cx="10515600" cy="1300766"/>
          </a:xfrm>
        </p:spPr>
        <p:txBody>
          <a:bodyPr>
            <a:normAutofit fontScale="90000"/>
          </a:bodyPr>
          <a:lstStyle/>
          <a:p>
            <a:r>
              <a:rPr lang="ja-JP" altLang="en-US" sz="2000" b="1" dirty="0" smtClean="0"/>
              <a:t>取組みの経緯</a:t>
            </a:r>
            <a:r>
              <a:rPr lang="en-US" altLang="ja-JP" sz="1600" b="1" u="sng" dirty="0" smtClean="0"/>
              <a:t/>
            </a:r>
            <a:br>
              <a:rPr lang="en-US" altLang="ja-JP" sz="1600" b="1" u="sng" dirty="0" smtClean="0"/>
            </a:br>
            <a:r>
              <a:rPr kumimoji="1" lang="en-US" altLang="ja-JP" sz="1600" b="1" u="sng" dirty="0" smtClean="0"/>
              <a:t/>
            </a:r>
            <a:br>
              <a:rPr kumimoji="1" lang="en-US" altLang="ja-JP" sz="1600" b="1" u="sng" dirty="0" smtClean="0"/>
            </a:br>
            <a:r>
              <a:rPr lang="ja-JP" altLang="en-US" sz="1600" b="1" dirty="0"/>
              <a:t>　</a:t>
            </a:r>
            <a:r>
              <a:rPr kumimoji="1" lang="ja-JP" altLang="en-US" sz="1600" dirty="0" smtClean="0"/>
              <a:t>平成</a:t>
            </a:r>
            <a:r>
              <a:rPr lang="ja-JP" altLang="en-US" sz="1600" dirty="0" smtClean="0"/>
              <a:t>１８</a:t>
            </a:r>
            <a:r>
              <a:rPr kumimoji="1" lang="ja-JP" altLang="en-US" sz="1600" dirty="0" smtClean="0"/>
              <a:t>年</a:t>
            </a:r>
            <a:r>
              <a:rPr lang="ja-JP" altLang="en-US" sz="1600" dirty="0"/>
              <a:t>３</a:t>
            </a:r>
            <a:r>
              <a:rPr kumimoji="1" lang="ja-JP" altLang="en-US" sz="1600" dirty="0" smtClean="0"/>
              <a:t>月、山鹿市総合計画並びに山鹿市行財政改革大綱が策定され、新山鹿市の目指す都市像に向けた保育環境整備の整備方針として、地域の特性等を尊重した統廃合、民営化が示されました。平成</a:t>
            </a:r>
            <a:r>
              <a:rPr lang="ja-JP" altLang="en-US" sz="1600" dirty="0" smtClean="0"/>
              <a:t>１９</a:t>
            </a:r>
            <a:r>
              <a:rPr kumimoji="1" lang="ja-JP" altLang="en-US" sz="1600" dirty="0" smtClean="0"/>
              <a:t>年</a:t>
            </a:r>
            <a:r>
              <a:rPr lang="ja-JP" altLang="en-US" sz="1600" dirty="0" smtClean="0"/>
              <a:t>２</a:t>
            </a:r>
            <a:r>
              <a:rPr kumimoji="1" lang="ja-JP" altLang="en-US" sz="1600" dirty="0" smtClean="0"/>
              <a:t>月１日、乳幼児のための保育環境に</a:t>
            </a:r>
            <a:r>
              <a:rPr lang="ja-JP" altLang="en-US" sz="1600" dirty="0" smtClean="0"/>
              <a:t>かかる</a:t>
            </a:r>
            <a:r>
              <a:rPr lang="ja-JP" altLang="en-US" sz="1600" dirty="0"/>
              <a:t>山鹿</a:t>
            </a:r>
            <a:r>
              <a:rPr lang="ja-JP" altLang="en-US" sz="1600" dirty="0" smtClean="0"/>
              <a:t>市立保育園・幼稚園のあり方等について市民の意見</a:t>
            </a:r>
            <a:r>
              <a:rPr lang="ja-JP" altLang="en-US" sz="1600" dirty="0" smtClean="0"/>
              <a:t>を</a:t>
            </a:r>
            <a:r>
              <a:rPr lang="ja-JP" altLang="en-US" sz="1600" dirty="0" smtClean="0"/>
              <a:t>聴取</a:t>
            </a:r>
            <a:r>
              <a:rPr lang="ja-JP" altLang="en-US" sz="1600" dirty="0" smtClean="0"/>
              <a:t>する</a:t>
            </a:r>
            <a:r>
              <a:rPr lang="ja-JP" altLang="en-US" sz="1600" dirty="0" smtClean="0"/>
              <a:t>ために、市長の委嘱を受け「山鹿市乳幼児保育環境懇話会」が設置されました。そして、山鹿市における乳幼児保育環境のあり方について提言があり、平成２０年１２月、「山鹿市乳幼児保育環境整備方針」が策定されました。この、総合育成センタ－（案）：仮称は、これを継承するものです。</a:t>
            </a:r>
            <a:r>
              <a:rPr lang="en-US" altLang="ja-JP" sz="1600" dirty="0"/>
              <a:t/>
            </a:r>
            <a:br>
              <a:rPr lang="en-US" altLang="ja-JP" sz="1600" dirty="0"/>
            </a:br>
            <a:r>
              <a:rPr lang="en-US" altLang="ja-JP" sz="1300" dirty="0" smtClean="0"/>
              <a:t/>
            </a:r>
            <a:br>
              <a:rPr lang="en-US" altLang="ja-JP" sz="1300" dirty="0" smtClean="0"/>
            </a:br>
            <a:r>
              <a:rPr lang="en-US" altLang="ja-JP" sz="1300" dirty="0"/>
              <a:t/>
            </a:r>
            <a:br>
              <a:rPr lang="en-US" altLang="ja-JP" sz="1300" dirty="0"/>
            </a:br>
            <a:endParaRPr kumimoji="1" lang="ja-JP" altLang="en-US" sz="1300" dirty="0"/>
          </a:p>
        </p:txBody>
      </p:sp>
      <p:sp>
        <p:nvSpPr>
          <p:cNvPr id="6" name="正方形/長方形 5"/>
          <p:cNvSpPr/>
          <p:nvPr/>
        </p:nvSpPr>
        <p:spPr>
          <a:xfrm>
            <a:off x="966450" y="3250281"/>
            <a:ext cx="1583565" cy="369332"/>
          </a:xfrm>
          <a:prstGeom prst="rect">
            <a:avLst/>
          </a:prstGeom>
        </p:spPr>
        <p:txBody>
          <a:bodyPr wrap="square">
            <a:spAutoFit/>
          </a:bodyPr>
          <a:lstStyle/>
          <a:p>
            <a:r>
              <a:rPr lang="ja-JP" altLang="en-US" b="1" dirty="0" smtClean="0"/>
              <a:t>現状と課題</a:t>
            </a:r>
            <a:endParaRPr lang="ja-JP" altLang="en-US" b="1" dirty="0"/>
          </a:p>
        </p:txBody>
      </p:sp>
      <p:sp>
        <p:nvSpPr>
          <p:cNvPr id="9" name="テキスト ボックス 8"/>
          <p:cNvSpPr txBox="1"/>
          <p:nvPr/>
        </p:nvSpPr>
        <p:spPr>
          <a:xfrm>
            <a:off x="966450" y="3588740"/>
            <a:ext cx="10947228" cy="2893100"/>
          </a:xfrm>
          <a:prstGeom prst="rect">
            <a:avLst/>
          </a:prstGeom>
          <a:noFill/>
          <a:ln>
            <a:solidFill>
              <a:schemeClr val="tx1"/>
            </a:solidFill>
          </a:ln>
        </p:spPr>
        <p:txBody>
          <a:bodyPr wrap="none" rtlCol="0">
            <a:spAutoFit/>
          </a:bodyPr>
          <a:lstStyle/>
          <a:p>
            <a:endParaRPr kumimoji="1" lang="en-US" altLang="ja-JP" sz="1400" dirty="0" smtClean="0"/>
          </a:p>
          <a:p>
            <a:r>
              <a:rPr kumimoji="1" lang="ja-JP" altLang="en-US" sz="1400" dirty="0" smtClean="0"/>
              <a:t>　現在山鹿市では、妊娠期から子育て期に至るまで、各部署においてそれぞれの専門性を生かし、時には様々な機関が連携を図りながら</a:t>
            </a:r>
            <a:endParaRPr kumimoji="1" lang="en-US" altLang="ja-JP" sz="1400" dirty="0" smtClean="0"/>
          </a:p>
          <a:p>
            <a:r>
              <a:rPr kumimoji="1" lang="ja-JP" altLang="en-US" sz="1400" dirty="0" smtClean="0"/>
              <a:t>健全な子どもの育成支援のための取り組みを行っているところ</a:t>
            </a:r>
            <a:r>
              <a:rPr lang="ja-JP" altLang="en-US" sz="1400" dirty="0" smtClean="0"/>
              <a:t>です。</a:t>
            </a:r>
            <a:endParaRPr lang="en-US" altLang="ja-JP" sz="1400" dirty="0" smtClean="0"/>
          </a:p>
          <a:p>
            <a:r>
              <a:rPr lang="ja-JP" altLang="en-US" sz="1400" dirty="0" smtClean="0"/>
              <a:t>　地域子育て支援センターにおいて、両親学級・子育て親子の交流の場・子育て支援情報の提供・育児支援訪問・母子愛着形成のための講習</a:t>
            </a:r>
            <a:endParaRPr lang="en-US" altLang="ja-JP" sz="1400" dirty="0" smtClean="0"/>
          </a:p>
          <a:p>
            <a:r>
              <a:rPr lang="ja-JP" altLang="en-US" sz="1400" dirty="0" smtClean="0"/>
              <a:t>（児童虐待の発生予防）・相談事業を実施しています。また、平成</a:t>
            </a:r>
            <a:r>
              <a:rPr lang="en-US" altLang="ja-JP" sz="1400" dirty="0"/>
              <a:t>24</a:t>
            </a:r>
            <a:r>
              <a:rPr lang="ja-JP" altLang="en-US" sz="1400" dirty="0"/>
              <a:t>年度</a:t>
            </a:r>
            <a:r>
              <a:rPr lang="ja-JP" altLang="en-US" sz="1400" dirty="0" smtClean="0"/>
              <a:t>から教育</a:t>
            </a:r>
            <a:r>
              <a:rPr lang="ja-JP" altLang="en-US" sz="1400" dirty="0"/>
              <a:t>と福祉が連携をして“</a:t>
            </a:r>
            <a:r>
              <a:rPr lang="ja-JP" altLang="en-US" sz="1400" dirty="0" smtClean="0"/>
              <a:t>気軽に</a:t>
            </a:r>
            <a:r>
              <a:rPr lang="ja-JP" altLang="en-US" sz="1400" dirty="0"/>
              <a:t>相談できる場”として、</a:t>
            </a:r>
            <a:r>
              <a:rPr lang="ja-JP" altLang="en-US" sz="1400" dirty="0" smtClean="0"/>
              <a:t>子ども相談</a:t>
            </a:r>
            <a:endParaRPr lang="en-US" altLang="ja-JP" sz="1400" dirty="0" smtClean="0"/>
          </a:p>
          <a:p>
            <a:r>
              <a:rPr lang="ja-JP" altLang="en-US" sz="1400" dirty="0" smtClean="0"/>
              <a:t>窓口も</a:t>
            </a:r>
            <a:r>
              <a:rPr lang="ja-JP" altLang="en-US" sz="1400" dirty="0"/>
              <a:t>開設しました</a:t>
            </a:r>
            <a:r>
              <a:rPr lang="ja-JP" altLang="en-US" sz="1400" dirty="0" smtClean="0"/>
              <a:t>。福祉においては、児童虐待窓口・療育支援・ひとり親支援の実施、母子</a:t>
            </a:r>
            <a:r>
              <a:rPr lang="ja-JP" altLang="en-US" sz="1400" dirty="0"/>
              <a:t>保健</a:t>
            </a:r>
            <a:r>
              <a:rPr lang="ja-JP" altLang="en-US" sz="1400" dirty="0" smtClean="0"/>
              <a:t>においては、</a:t>
            </a:r>
            <a:r>
              <a:rPr lang="ja-JP" altLang="en-US" sz="1400" dirty="0"/>
              <a:t>母子手帳交付・妊婦</a:t>
            </a:r>
            <a:r>
              <a:rPr lang="ja-JP" altLang="en-US" sz="1400" dirty="0" smtClean="0"/>
              <a:t>訪問・乳幼児</a:t>
            </a:r>
            <a:endParaRPr lang="en-US" altLang="ja-JP" sz="1400" dirty="0" smtClean="0"/>
          </a:p>
          <a:p>
            <a:r>
              <a:rPr lang="ja-JP" altLang="en-US" sz="1400" dirty="0" smtClean="0"/>
              <a:t>全戸訪問（母子の健康把握や養育</a:t>
            </a:r>
            <a:r>
              <a:rPr lang="ja-JP" altLang="en-US" sz="1400" dirty="0"/>
              <a:t>環境等の把握）・養育支援・</a:t>
            </a:r>
            <a:r>
              <a:rPr lang="ja-JP" altLang="en-US" sz="1400" dirty="0" smtClean="0"/>
              <a:t>乳幼児健診等の実施が行われます。　しかしながら、各部署が別々の場所に点</a:t>
            </a:r>
            <a:endParaRPr lang="en-US" altLang="ja-JP" sz="1400" dirty="0" smtClean="0"/>
          </a:p>
          <a:p>
            <a:r>
              <a:rPr lang="ja-JP" altLang="en-US" sz="1400" dirty="0" smtClean="0"/>
              <a:t>在しているため、保護者の利便性に欠けることや支援関係者が日常的に健全な子どもの育成のための情報のやり取りを行うことができず、子</a:t>
            </a:r>
            <a:r>
              <a:rPr lang="ja-JP" altLang="en-US" sz="1400" dirty="0" err="1" smtClean="0"/>
              <a:t>ど</a:t>
            </a:r>
            <a:endParaRPr lang="en-US" altLang="ja-JP" sz="1400" dirty="0" smtClean="0"/>
          </a:p>
          <a:p>
            <a:r>
              <a:rPr lang="ja-JP" altLang="en-US" sz="1400" dirty="0" smtClean="0"/>
              <a:t>も</a:t>
            </a:r>
            <a:r>
              <a:rPr lang="ja-JP" altLang="en-US" sz="1400" dirty="0"/>
              <a:t>課が</a:t>
            </a:r>
            <a:r>
              <a:rPr lang="ja-JP" altLang="en-US" sz="1400" dirty="0" smtClean="0"/>
              <a:t>目指す育児への負担感・不安感、子育て家庭の孤立化の、予防</a:t>
            </a:r>
            <a:r>
              <a:rPr lang="ja-JP" altLang="en-US" sz="1400" dirty="0"/>
              <a:t>・対策機能を備えた</a:t>
            </a:r>
            <a:r>
              <a:rPr lang="ja-JP" altLang="en-US" sz="1400" dirty="0" smtClean="0"/>
              <a:t>、</a:t>
            </a:r>
            <a:r>
              <a:rPr lang="en-US" altLang="ja-JP" sz="1400" dirty="0" smtClean="0"/>
              <a:t>『</a:t>
            </a:r>
            <a:r>
              <a:rPr lang="ja-JP" altLang="en-US" sz="1400" dirty="0"/>
              <a:t>総合子ども</a:t>
            </a:r>
            <a:r>
              <a:rPr lang="ja-JP" altLang="en-US" sz="1400" dirty="0" smtClean="0"/>
              <a:t>育成センター</a:t>
            </a:r>
            <a:r>
              <a:rPr lang="en-US" altLang="ja-JP" sz="1400" dirty="0" smtClean="0"/>
              <a:t>』</a:t>
            </a:r>
            <a:r>
              <a:rPr lang="ja-JP" altLang="en-US" sz="1400" dirty="0" smtClean="0"/>
              <a:t>（</a:t>
            </a:r>
            <a:r>
              <a:rPr lang="ja-JP" altLang="en-US" sz="1400" dirty="0"/>
              <a:t>仮称）の</a:t>
            </a:r>
            <a:r>
              <a:rPr lang="ja-JP" altLang="en-US" sz="1400" dirty="0" smtClean="0"/>
              <a:t>設置</a:t>
            </a:r>
            <a:r>
              <a:rPr lang="ja-JP" altLang="en-US" sz="1400" dirty="0"/>
              <a:t>は</a:t>
            </a:r>
            <a:r>
              <a:rPr lang="ja-JP" altLang="en-US" sz="1400" dirty="0" smtClean="0"/>
              <a:t>、いまだ</a:t>
            </a:r>
            <a:endParaRPr lang="en-US" altLang="ja-JP" sz="1400" dirty="0" smtClean="0"/>
          </a:p>
          <a:p>
            <a:r>
              <a:rPr lang="ja-JP" altLang="en-US" sz="1400" dirty="0" smtClean="0"/>
              <a:t>に</a:t>
            </a:r>
            <a:r>
              <a:rPr lang="ja-JP" altLang="en-US" sz="1400" dirty="0"/>
              <a:t>実現して</a:t>
            </a:r>
            <a:r>
              <a:rPr lang="ja-JP" altLang="en-US" sz="1400" dirty="0" smtClean="0"/>
              <a:t>いない</a:t>
            </a:r>
            <a:r>
              <a:rPr lang="ja-JP" altLang="en-US" sz="1400" dirty="0"/>
              <a:t>ところです</a:t>
            </a:r>
            <a:r>
              <a:rPr lang="ja-JP" altLang="en-US" sz="1400" dirty="0" smtClean="0"/>
              <a:t>。</a:t>
            </a:r>
            <a:endParaRPr lang="en-US" altLang="ja-JP" sz="1400" dirty="0" smtClean="0"/>
          </a:p>
          <a:p>
            <a:r>
              <a:rPr lang="ja-JP" altLang="en-US" sz="1400" dirty="0"/>
              <a:t>　</a:t>
            </a:r>
            <a:r>
              <a:rPr lang="ja-JP" altLang="en-US" sz="1400" dirty="0" smtClean="0"/>
              <a:t>健全な子どもの育成のため、保育士が親子の保育指導への力量を発揮し、子育て中の保護者が子どもの発達・発育に合わせた</a:t>
            </a:r>
            <a:r>
              <a:rPr lang="ja-JP" altLang="en-US" sz="1400" dirty="0"/>
              <a:t>係わ</a:t>
            </a:r>
            <a:r>
              <a:rPr lang="ja-JP" altLang="en-US" sz="1400" dirty="0" smtClean="0"/>
              <a:t>りを</a:t>
            </a:r>
            <a:endParaRPr lang="en-US" altLang="ja-JP" sz="1400" dirty="0" smtClean="0"/>
          </a:p>
          <a:p>
            <a:r>
              <a:rPr lang="ja-JP" altLang="en-US" sz="1400" dirty="0" smtClean="0"/>
              <a:t>学ぶことで、虐待予防を図ることができるような環境整備が必要です。</a:t>
            </a:r>
            <a:endParaRPr lang="en-US" altLang="ja-JP" sz="1400" dirty="0"/>
          </a:p>
          <a:p>
            <a:endParaRPr lang="en-US" altLang="ja-JP" sz="1400" dirty="0" smtClean="0"/>
          </a:p>
        </p:txBody>
      </p:sp>
    </p:spTree>
    <p:extLst>
      <p:ext uri="{BB962C8B-B14F-4D97-AF65-F5344CB8AC3E}">
        <p14:creationId xmlns:p14="http://schemas.microsoft.com/office/powerpoint/2010/main" val="48159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3487" y="0"/>
            <a:ext cx="10928798" cy="1197735"/>
          </a:xfrm>
        </p:spPr>
        <p:txBody>
          <a:bodyPr>
            <a:normAutofit fontScale="90000"/>
          </a:bodyPr>
          <a:lstStyle/>
          <a:p>
            <a:r>
              <a:rPr kumimoji="1" lang="ja-JP" altLang="en-US" dirty="0" smtClean="0"/>
              <a:t>山鹿市の出生状況と地区別出生数　</a:t>
            </a:r>
            <a:r>
              <a:rPr kumimoji="1" lang="ja-JP" altLang="en-US" sz="2400" b="1" dirty="0" smtClean="0"/>
              <a:t>人口　　　　</a:t>
            </a:r>
            <a:r>
              <a:rPr lang="ja-JP" altLang="en-US" sz="2400" b="1" dirty="0" smtClean="0"/>
              <a:t>  </a:t>
            </a:r>
            <a:r>
              <a:rPr kumimoji="1" lang="ja-JP" altLang="en-US" sz="2400" b="1" dirty="0" smtClean="0"/>
              <a:t>５４</a:t>
            </a:r>
            <a:r>
              <a:rPr kumimoji="1" lang="en-US" altLang="ja-JP" sz="2400" b="1" dirty="0" smtClean="0"/>
              <a:t>,</a:t>
            </a:r>
            <a:r>
              <a:rPr kumimoji="1" lang="ja-JP" altLang="en-US" sz="2400" b="1" dirty="0" smtClean="0"/>
              <a:t>７３９人</a:t>
            </a:r>
            <a:r>
              <a:rPr kumimoji="1" lang="en-US" altLang="ja-JP" sz="2400" b="1" dirty="0" smtClean="0"/>
              <a:t/>
            </a:r>
            <a:br>
              <a:rPr kumimoji="1" lang="en-US" altLang="ja-JP" sz="2400" b="1" dirty="0" smtClean="0"/>
            </a:br>
            <a:r>
              <a:rPr lang="ja-JP" altLang="en-US" sz="2400" b="1" dirty="0"/>
              <a:t>　</a:t>
            </a:r>
            <a:r>
              <a:rPr lang="ja-JP" altLang="en-US" sz="2400" b="1" dirty="0" smtClean="0"/>
              <a:t>　　　　　　　　　　　　　　　　　　　　　　　　　　　　　　　　　　　　　　　　～１４歳　</a:t>
            </a:r>
            <a:r>
              <a:rPr lang="en-US" altLang="ja-JP" sz="2400" b="1" dirty="0" smtClean="0"/>
              <a:t>11.8%</a:t>
            </a:r>
            <a:r>
              <a:rPr lang="ja-JP" altLang="en-US" sz="2400" b="1" dirty="0" smtClean="0"/>
              <a:t>　</a:t>
            </a:r>
            <a:r>
              <a:rPr lang="en-US" altLang="ja-JP" sz="2400" b="1" dirty="0" smtClean="0"/>
              <a:t>6,491</a:t>
            </a:r>
            <a:r>
              <a:rPr lang="ja-JP" altLang="en-US" sz="2400" b="1" dirty="0" smtClean="0"/>
              <a:t>人</a:t>
            </a:r>
            <a:r>
              <a:rPr lang="en-US" altLang="ja-JP" sz="2400" b="1" dirty="0" smtClean="0"/>
              <a:t/>
            </a:r>
            <a:br>
              <a:rPr lang="en-US" altLang="ja-JP" sz="2400" b="1" dirty="0" smtClean="0"/>
            </a:br>
            <a:r>
              <a:rPr lang="ja-JP" altLang="en-US" sz="2400" b="1" dirty="0" smtClean="0"/>
              <a:t>　　　</a:t>
            </a:r>
            <a:r>
              <a:rPr lang="ja-JP" altLang="en-US" sz="2400" b="1" dirty="0"/>
              <a:t>　</a:t>
            </a:r>
            <a:r>
              <a:rPr lang="ja-JP" altLang="en-US" sz="2400" b="1" dirty="0" smtClean="0"/>
              <a:t>　　　　　　　　　　　　　　　　　　　　　　　　　　　　　　　　　　　　　　　　　　</a:t>
            </a:r>
            <a:r>
              <a:rPr lang="ja-JP" altLang="en-US" sz="2400" dirty="0" smtClean="0"/>
              <a:t>　</a:t>
            </a:r>
            <a:r>
              <a:rPr kumimoji="1" lang="ja-JP" altLang="en-US" sz="2400" dirty="0" smtClean="0"/>
              <a:t>（Ｈ２７，２月末）</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54144265"/>
              </p:ext>
            </p:extLst>
          </p:nvPr>
        </p:nvGraphicFramePr>
        <p:xfrm>
          <a:off x="786685" y="1197735"/>
          <a:ext cx="9812628" cy="23471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p14="http://schemas.microsoft.com/office/powerpoint/2010/main" val="4211997284"/>
              </p:ext>
            </p:extLst>
          </p:nvPr>
        </p:nvGraphicFramePr>
        <p:xfrm>
          <a:off x="6044485" y="1433945"/>
          <a:ext cx="3882102" cy="1974273"/>
        </p:xfrm>
        <a:graphic>
          <a:graphicData uri="http://schemas.openxmlformats.org/drawingml/2006/chart">
            <c:chart xmlns:c="http://schemas.openxmlformats.org/drawingml/2006/chart" xmlns:r="http://schemas.openxmlformats.org/officeDocument/2006/relationships" r:id="rId3"/>
          </a:graphicData>
        </a:graphic>
      </p:graphicFrame>
      <p:pic>
        <p:nvPicPr>
          <p:cNvPr id="6" name="図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6685" y="3988929"/>
            <a:ext cx="9978296" cy="232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角丸四角形 6"/>
          <p:cNvSpPr/>
          <p:nvPr/>
        </p:nvSpPr>
        <p:spPr bwMode="auto">
          <a:xfrm>
            <a:off x="7690139" y="6312043"/>
            <a:ext cx="2381250" cy="212723"/>
          </a:xfrm>
          <a:prstGeom prst="roundRect">
            <a:avLst/>
          </a:prstGeom>
          <a:solidFill>
            <a:schemeClr val="accent5">
              <a:lumMod val="20000"/>
              <a:lumOff val="80000"/>
            </a:schemeClr>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p:spPr>
        <p:txBody>
          <a:bodyPr wrap="square" lIns="18288" tIns="0" rIns="0" bIns="0" rtlCol="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en-US" altLang="ja-JP" sz="700"/>
              <a:t>H21</a:t>
            </a:r>
            <a:r>
              <a:rPr kumimoji="1" lang="ja-JP" altLang="en-US" sz="700"/>
              <a:t>～Ｈ</a:t>
            </a:r>
            <a:r>
              <a:rPr kumimoji="1" lang="en-US" altLang="ja-JP" sz="700"/>
              <a:t>26</a:t>
            </a:r>
            <a:r>
              <a:rPr kumimoji="1" lang="ja-JP" altLang="en-US" sz="700"/>
              <a:t>年度　出生集計・住基（テクノ）より抽出</a:t>
            </a:r>
          </a:p>
        </p:txBody>
      </p:sp>
      <p:sp>
        <p:nvSpPr>
          <p:cNvPr id="8" name="AutoShape 82"/>
          <p:cNvSpPr>
            <a:spLocks noChangeArrowheads="1"/>
          </p:cNvSpPr>
          <p:nvPr/>
        </p:nvSpPr>
        <p:spPr bwMode="auto">
          <a:xfrm>
            <a:off x="786685" y="3665081"/>
            <a:ext cx="2484437" cy="222250"/>
          </a:xfrm>
          <a:prstGeom prst="roundRect">
            <a:avLst>
              <a:gd name="adj" fmla="val 16667"/>
            </a:avLst>
          </a:prstGeom>
          <a:solidFill>
            <a:schemeClr val="accent5">
              <a:lumMod val="20000"/>
              <a:lumOff val="8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0" i="0" u="none" strike="noStrike" baseline="0">
                <a:solidFill>
                  <a:srgbClr val="000000"/>
                </a:solidFill>
                <a:latin typeface="HG創英角ﾎﾟｯﾌﾟ体"/>
                <a:ea typeface="HG創英角ﾎﾟｯﾌﾟ体"/>
              </a:rPr>
              <a:t>地区別出生数</a:t>
            </a:r>
            <a:r>
              <a:rPr lang="en-US" altLang="ja-JP" sz="1100" b="0" i="0" u="none" strike="noStrike" baseline="0">
                <a:solidFill>
                  <a:srgbClr val="000000"/>
                </a:solidFill>
                <a:latin typeface="HG創英角ﾎﾟｯﾌﾟ体"/>
                <a:ea typeface="HG創英角ﾎﾟｯﾌﾟ体"/>
              </a:rPr>
              <a:t>(H21</a:t>
            </a:r>
            <a:r>
              <a:rPr lang="ja-JP" altLang="en-US" sz="1100" b="0" i="0" u="none" strike="noStrike" baseline="0">
                <a:solidFill>
                  <a:srgbClr val="000000"/>
                </a:solidFill>
                <a:latin typeface="HG創英角ﾎﾟｯﾌﾟ体"/>
                <a:ea typeface="HG創英角ﾎﾟｯﾌﾟ体"/>
              </a:rPr>
              <a:t>年度～</a:t>
            </a:r>
            <a:r>
              <a:rPr lang="en-US" altLang="ja-JP" sz="1100" b="0" i="0" u="none" strike="noStrike" baseline="0">
                <a:solidFill>
                  <a:srgbClr val="000000"/>
                </a:solidFill>
                <a:latin typeface="HG創英角ﾎﾟｯﾌﾟ体"/>
                <a:ea typeface="HG創英角ﾎﾟｯﾌﾟ体"/>
              </a:rPr>
              <a:t>H26</a:t>
            </a:r>
            <a:r>
              <a:rPr lang="ja-JP" altLang="en-US" sz="1100" b="0" i="0" u="none" strike="noStrike" baseline="0">
                <a:solidFill>
                  <a:srgbClr val="000000"/>
                </a:solidFill>
                <a:latin typeface="HG創英角ﾎﾟｯﾌﾟ体"/>
                <a:ea typeface="HG創英角ﾎﾟｯﾌﾟ体"/>
              </a:rPr>
              <a:t>年度）</a:t>
            </a:r>
          </a:p>
        </p:txBody>
      </p:sp>
    </p:spTree>
    <p:extLst>
      <p:ext uri="{BB962C8B-B14F-4D97-AF65-F5344CB8AC3E}">
        <p14:creationId xmlns:p14="http://schemas.microsoft.com/office/powerpoint/2010/main" val="1351842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母子健康手帳交付及び出産状況</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7448563"/>
              </p:ext>
            </p:extLst>
          </p:nvPr>
        </p:nvGraphicFramePr>
        <p:xfrm>
          <a:off x="838199" y="1825625"/>
          <a:ext cx="4983051" cy="4021384"/>
        </p:xfrm>
        <a:graphic>
          <a:graphicData uri="http://schemas.openxmlformats.org/drawingml/2006/chart">
            <c:chart xmlns:c="http://schemas.openxmlformats.org/drawingml/2006/chart" xmlns:r="http://schemas.openxmlformats.org/officeDocument/2006/relationships" r:id="rId2"/>
          </a:graphicData>
        </a:graphic>
      </p:graphicFrame>
      <p:sp>
        <p:nvSpPr>
          <p:cNvPr id="5" name="AutoShape 10"/>
          <p:cNvSpPr>
            <a:spLocks noChangeArrowheads="1"/>
          </p:cNvSpPr>
          <p:nvPr/>
        </p:nvSpPr>
        <p:spPr bwMode="auto">
          <a:xfrm>
            <a:off x="838200" y="1690688"/>
            <a:ext cx="2000251" cy="219075"/>
          </a:xfrm>
          <a:prstGeom prst="roundRect">
            <a:avLst>
              <a:gd name="adj" fmla="val 16667"/>
            </a:avLst>
          </a:prstGeom>
          <a:solidFill>
            <a:schemeClr val="accent5">
              <a:lumMod val="20000"/>
              <a:lumOff val="80000"/>
            </a:schemeClr>
          </a:solidFill>
          <a:ln w="6350">
            <a:solidFill>
              <a:srgbClr xmlns:mc="http://schemas.openxmlformats.org/markup-compatibility/2006" xmlns:a14="http://schemas.microsoft.com/office/drawing/2010/main" val="000000" mc:Ignorable="a14" a14:legacySpreadsheetColorIndex="64"/>
            </a:solidFill>
            <a:round/>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0" i="0" u="none" strike="noStrike" baseline="0">
                <a:solidFill>
                  <a:srgbClr val="000000"/>
                </a:solidFill>
                <a:latin typeface="HG創英角ﾎﾟｯﾌﾟ体"/>
                <a:ea typeface="HG創英角ﾎﾟｯﾌﾟ体"/>
              </a:rPr>
              <a:t>母子手帳交付人数</a:t>
            </a:r>
          </a:p>
        </p:txBody>
      </p:sp>
      <p:sp>
        <p:nvSpPr>
          <p:cNvPr id="6" name="Rectangle 5"/>
          <p:cNvSpPr>
            <a:spLocks noChangeArrowheads="1"/>
          </p:cNvSpPr>
          <p:nvPr/>
        </p:nvSpPr>
        <p:spPr bwMode="auto">
          <a:xfrm>
            <a:off x="3121786" y="5592345"/>
            <a:ext cx="2543175" cy="400050"/>
          </a:xfrm>
          <a:prstGeom prst="roundRect">
            <a:avLst/>
          </a:prstGeom>
          <a:solidFill>
            <a:schemeClr val="accent5">
              <a:lumMod val="20000"/>
              <a:lumOff val="80000"/>
            </a:schemeClr>
          </a:solidFill>
          <a:ln w="317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700" b="0" i="0" u="none" strike="noStrike" baseline="0" dirty="0">
                <a:solidFill>
                  <a:srgbClr val="000000"/>
                </a:solidFill>
                <a:latin typeface="ＭＳ Ｐゴシック"/>
                <a:ea typeface="ＭＳ Ｐゴシック"/>
              </a:rPr>
              <a:t>　</a:t>
            </a:r>
            <a:r>
              <a:rPr lang="en-US" altLang="ja-JP" sz="700" b="0" i="0" u="none" strike="noStrike" baseline="0" dirty="0">
                <a:solidFill>
                  <a:sysClr val="windowText" lastClr="000000"/>
                </a:solidFill>
                <a:latin typeface="ＭＳ Ｐゴシック"/>
                <a:ea typeface="ＭＳ Ｐゴシック"/>
              </a:rPr>
              <a:t>H20</a:t>
            </a:r>
            <a:r>
              <a:rPr lang="ja-JP" altLang="en-US" sz="700" b="0" i="0" u="none" strike="noStrike" baseline="0" dirty="0">
                <a:solidFill>
                  <a:sysClr val="windowText" lastClr="000000"/>
                </a:solidFill>
                <a:latin typeface="ＭＳ Ｐゴシック"/>
                <a:ea typeface="ＭＳ Ｐゴシック"/>
              </a:rPr>
              <a:t>～Ｈ</a:t>
            </a:r>
            <a:r>
              <a:rPr lang="en-US" altLang="ja-JP" sz="700" b="0" i="0" u="none" strike="noStrike" baseline="0" dirty="0">
                <a:solidFill>
                  <a:sysClr val="windowText" lastClr="000000"/>
                </a:solidFill>
                <a:latin typeface="ＭＳ Ｐゴシック"/>
                <a:ea typeface="ＭＳ Ｐゴシック"/>
              </a:rPr>
              <a:t>25</a:t>
            </a:r>
            <a:r>
              <a:rPr lang="ja-JP" altLang="en-US" sz="700" b="0" i="0" u="none" strike="noStrike" baseline="0" dirty="0">
                <a:solidFill>
                  <a:sysClr val="windowText" lastClr="000000"/>
                </a:solidFill>
                <a:latin typeface="ＭＳ Ｐゴシック"/>
                <a:ea typeface="ＭＳ Ｐゴシック"/>
              </a:rPr>
              <a:t>年度　熊本県母子保健より</a:t>
            </a:r>
            <a:r>
              <a:rPr lang="en-US" altLang="ja-JP" sz="700" b="0" i="0" u="none" strike="noStrike" baseline="0" dirty="0">
                <a:solidFill>
                  <a:sysClr val="windowText" lastClr="000000"/>
                </a:solidFill>
                <a:latin typeface="ＭＳ Ｐゴシック"/>
                <a:ea typeface="ＭＳ Ｐゴシック"/>
              </a:rPr>
              <a:t>[</a:t>
            </a:r>
            <a:r>
              <a:rPr lang="ja-JP" altLang="en-US" sz="700" b="0" i="0" u="none" strike="noStrike" baseline="0" dirty="0">
                <a:solidFill>
                  <a:sysClr val="windowText" lastClr="000000"/>
                </a:solidFill>
                <a:latin typeface="ＭＳ Ｐゴシック"/>
                <a:ea typeface="ＭＳ Ｐゴシック"/>
              </a:rPr>
              <a:t>母子手帳交付」</a:t>
            </a:r>
            <a:endParaRPr lang="en-US" altLang="ja-JP" sz="700" b="0" i="0" u="none" strike="noStrike" baseline="0" dirty="0">
              <a:solidFill>
                <a:sysClr val="windowText" lastClr="000000"/>
              </a:solidFill>
              <a:latin typeface="ＭＳ Ｐゴシック"/>
              <a:ea typeface="ＭＳ Ｐゴシック"/>
            </a:endParaRPr>
          </a:p>
          <a:p>
            <a:pPr algn="l" rtl="0">
              <a:defRPr sz="1000"/>
            </a:pPr>
            <a:r>
              <a:rPr lang="ja-JP" altLang="en-US" sz="700" b="0" i="0" u="none" strike="noStrike" baseline="0" dirty="0">
                <a:solidFill>
                  <a:sysClr val="windowText" lastClr="000000"/>
                </a:solidFill>
                <a:latin typeface="ＭＳ Ｐゴシック"/>
                <a:ea typeface="ＭＳ Ｐゴシック"/>
              </a:rPr>
              <a:t>  Ｈ</a:t>
            </a:r>
            <a:r>
              <a:rPr lang="en-US" altLang="ja-JP" sz="700" b="0" i="0" u="none" strike="noStrike" baseline="0" dirty="0">
                <a:solidFill>
                  <a:sysClr val="windowText" lastClr="000000"/>
                </a:solidFill>
                <a:latin typeface="ＭＳ Ｐゴシック"/>
                <a:ea typeface="ＭＳ Ｐゴシック"/>
              </a:rPr>
              <a:t>26</a:t>
            </a:r>
            <a:r>
              <a:rPr lang="ja-JP" altLang="en-US" sz="700" b="0" i="0" u="none" strike="noStrike" baseline="0" dirty="0">
                <a:solidFill>
                  <a:sysClr val="windowText" lastClr="000000"/>
                </a:solidFill>
                <a:latin typeface="ＭＳ Ｐゴシック"/>
                <a:ea typeface="ＭＳ Ｐゴシック"/>
              </a:rPr>
              <a:t>年度 山鹿市：母子手帳交付</a:t>
            </a:r>
            <a:r>
              <a:rPr lang="en-US" altLang="ja-JP" sz="700" b="0" i="0" u="none" strike="noStrike" baseline="0" dirty="0">
                <a:solidFill>
                  <a:sysClr val="windowText" lastClr="000000"/>
                </a:solidFill>
                <a:latin typeface="ＭＳ Ｐゴシック"/>
                <a:ea typeface="ＭＳ Ｐゴシック"/>
              </a:rPr>
              <a:t>(</a:t>
            </a:r>
            <a:r>
              <a:rPr lang="ja-JP" altLang="en-US" sz="700" b="0" i="0" u="none" strike="noStrike" baseline="0" dirty="0">
                <a:solidFill>
                  <a:sysClr val="windowText" lastClr="000000"/>
                </a:solidFill>
                <a:latin typeface="ＭＳ Ｐゴシック"/>
                <a:ea typeface="ＭＳ Ｐゴシック"/>
              </a:rPr>
              <a:t>ﾃｸﾉ）より</a:t>
            </a:r>
          </a:p>
        </p:txBody>
      </p:sp>
      <p:graphicFrame>
        <p:nvGraphicFramePr>
          <p:cNvPr id="7" name="グラフ 6"/>
          <p:cNvGraphicFramePr>
            <a:graphicFrameLocks/>
          </p:cNvGraphicFramePr>
          <p:nvPr>
            <p:extLst>
              <p:ext uri="{D42A27DB-BD31-4B8C-83A1-F6EECF244321}">
                <p14:modId xmlns:p14="http://schemas.microsoft.com/office/powerpoint/2010/main" val="3945034619"/>
              </p:ext>
            </p:extLst>
          </p:nvPr>
        </p:nvGraphicFramePr>
        <p:xfrm>
          <a:off x="6386945" y="1901320"/>
          <a:ext cx="5204041" cy="3891050"/>
        </p:xfrm>
        <a:graphic>
          <a:graphicData uri="http://schemas.openxmlformats.org/drawingml/2006/chart">
            <c:chart xmlns:c="http://schemas.openxmlformats.org/drawingml/2006/chart" xmlns:r="http://schemas.openxmlformats.org/officeDocument/2006/relationships" r:id="rId3"/>
          </a:graphicData>
        </a:graphic>
      </p:graphicFrame>
      <p:sp>
        <p:nvSpPr>
          <p:cNvPr id="8" name="AutoShape 9"/>
          <p:cNvSpPr>
            <a:spLocks noChangeArrowheads="1"/>
          </p:cNvSpPr>
          <p:nvPr/>
        </p:nvSpPr>
        <p:spPr bwMode="auto">
          <a:xfrm>
            <a:off x="6379585" y="1682245"/>
            <a:ext cx="2009775" cy="219075"/>
          </a:xfrm>
          <a:prstGeom prst="roundRect">
            <a:avLst>
              <a:gd name="adj" fmla="val 16667"/>
            </a:avLst>
          </a:prstGeom>
          <a:solidFill>
            <a:schemeClr val="accent5">
              <a:lumMod val="20000"/>
              <a:lumOff val="80000"/>
            </a:schemeClr>
          </a:solidFill>
          <a:ln w="6350">
            <a:solidFill>
              <a:srgbClr xmlns:mc="http://schemas.openxmlformats.org/markup-compatibility/2006" xmlns:a14="http://schemas.microsoft.com/office/drawing/2010/main" val="000000" mc:Ignorable="a14" a14:legacySpreadsheetColorIndex="64"/>
            </a:solidFill>
            <a:round/>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0" i="0" u="none" strike="noStrike" baseline="0">
                <a:solidFill>
                  <a:srgbClr val="000000"/>
                </a:solidFill>
                <a:latin typeface="HG創英角ﾎﾟｯﾌﾟ体"/>
                <a:ea typeface="HG創英角ﾎﾟｯﾌﾟ体"/>
              </a:rPr>
              <a:t>出産若年傾向</a:t>
            </a:r>
          </a:p>
        </p:txBody>
      </p:sp>
      <p:sp>
        <p:nvSpPr>
          <p:cNvPr id="9" name="Rectangle 5"/>
          <p:cNvSpPr>
            <a:spLocks noChangeArrowheads="1"/>
          </p:cNvSpPr>
          <p:nvPr/>
        </p:nvSpPr>
        <p:spPr bwMode="auto">
          <a:xfrm>
            <a:off x="6611405" y="5552482"/>
            <a:ext cx="2762250" cy="409575"/>
          </a:xfrm>
          <a:prstGeom prst="roundRect">
            <a:avLst/>
          </a:prstGeom>
          <a:solidFill>
            <a:schemeClr val="accent5">
              <a:lumMod val="20000"/>
              <a:lumOff val="80000"/>
            </a:schemeClr>
          </a:solidFill>
          <a:ln w="317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700" b="0" i="0" u="none" strike="noStrike" baseline="0">
                <a:solidFill>
                  <a:srgbClr val="000000"/>
                </a:solidFill>
                <a:latin typeface="ＭＳ Ｐゴシック"/>
                <a:ea typeface="ＭＳ Ｐゴシック"/>
              </a:rPr>
              <a:t>　熊本県：</a:t>
            </a:r>
            <a:r>
              <a:rPr lang="en-US" altLang="ja-JP" sz="700" b="0" i="0" u="none" strike="noStrike" baseline="0">
                <a:solidFill>
                  <a:srgbClr val="000000"/>
                </a:solidFill>
                <a:latin typeface="ＭＳ Ｐゴシック"/>
                <a:ea typeface="ＭＳ Ｐゴシック"/>
              </a:rPr>
              <a:t>H</a:t>
            </a:r>
            <a:r>
              <a:rPr lang="ja-JP" altLang="en-US" sz="700" b="0" i="0" u="none" strike="noStrike" baseline="0">
                <a:solidFill>
                  <a:srgbClr val="000000"/>
                </a:solidFill>
                <a:latin typeface="ＭＳ Ｐゴシック"/>
                <a:ea typeface="ＭＳ Ｐゴシック"/>
              </a:rPr>
              <a:t>２５年度　</a:t>
            </a:r>
            <a:r>
              <a:rPr lang="ja-JP" altLang="en-US" sz="700" b="0" i="0" u="none" strike="noStrike" baseline="0">
                <a:solidFill>
                  <a:sysClr val="windowText" lastClr="000000"/>
                </a:solidFill>
                <a:latin typeface="ＭＳ Ｐゴシック"/>
                <a:ea typeface="ＭＳ Ｐゴシック"/>
              </a:rPr>
              <a:t>熊本県母子保健より「出産時母年齢」</a:t>
            </a:r>
            <a:endParaRPr lang="en-US" altLang="ja-JP" sz="700" b="0" i="0" u="none" strike="noStrike" baseline="0">
              <a:solidFill>
                <a:sysClr val="windowText" lastClr="000000"/>
              </a:solidFill>
              <a:latin typeface="ＭＳ Ｐゴシック"/>
              <a:ea typeface="ＭＳ Ｐゴシック"/>
            </a:endParaRPr>
          </a:p>
          <a:p>
            <a:pPr algn="l" rtl="0">
              <a:defRPr sz="1000"/>
            </a:pPr>
            <a:r>
              <a:rPr lang="ja-JP" altLang="en-US" sz="700" b="0" i="0" u="none" strike="noStrike" baseline="0">
                <a:solidFill>
                  <a:sysClr val="windowText" lastClr="000000"/>
                </a:solidFill>
                <a:latin typeface="ＭＳ Ｐゴシック"/>
                <a:ea typeface="ＭＳ Ｐゴシック"/>
              </a:rPr>
              <a:t>  山鹿市：</a:t>
            </a:r>
            <a:r>
              <a:rPr lang="en-US" altLang="ja-JP" sz="700" b="0" i="0" u="none" strike="noStrike" baseline="0">
                <a:solidFill>
                  <a:sysClr val="windowText" lastClr="000000"/>
                </a:solidFill>
                <a:latin typeface="ＭＳ Ｐゴシック"/>
                <a:ea typeface="ＭＳ Ｐゴシック"/>
              </a:rPr>
              <a:t>H</a:t>
            </a:r>
            <a:r>
              <a:rPr lang="ja-JP" altLang="en-US" sz="700" b="0" i="0" u="none" strike="noStrike" baseline="0">
                <a:solidFill>
                  <a:sysClr val="windowText" lastClr="000000"/>
                </a:solidFill>
                <a:latin typeface="ＭＳ Ｐゴシック"/>
                <a:ea typeface="ＭＳ Ｐゴシック"/>
              </a:rPr>
              <a:t>２６年度　葉は健康手帳交付時年齢より</a:t>
            </a:r>
            <a:endParaRPr lang="en-US" altLang="ja-JP" sz="700" b="0" i="0" u="none" strike="noStrike" baseline="0">
              <a:solidFill>
                <a:sysClr val="windowText" lastClr="000000"/>
              </a:solidFill>
              <a:latin typeface="ＭＳ Ｐゴシック"/>
              <a:ea typeface="ＭＳ Ｐゴシック"/>
            </a:endParaRPr>
          </a:p>
        </p:txBody>
      </p:sp>
      <p:sp>
        <p:nvSpPr>
          <p:cNvPr id="21" name="AutoShape 231"/>
          <p:cNvSpPr>
            <a:spLocks noChangeArrowheads="1"/>
          </p:cNvSpPr>
          <p:nvPr/>
        </p:nvSpPr>
        <p:spPr bwMode="auto">
          <a:xfrm>
            <a:off x="6932034" y="3859334"/>
            <a:ext cx="828676" cy="857250"/>
          </a:xfrm>
          <a:prstGeom prst="wedgeRoundRectCallout">
            <a:avLst>
              <a:gd name="adj1" fmla="val -28071"/>
              <a:gd name="adj2" fmla="val 74408"/>
              <a:gd name="adj3" fmla="val 16667"/>
            </a:avLst>
          </a:prstGeom>
          <a:solidFill>
            <a:srgbClr xmlns:mc="http://schemas.openxmlformats.org/markup-compatibility/2006" xmlns:a14="http://schemas.microsoft.com/office/drawing/2010/main" val="FFFFFF" mc:Ignorable="a14" a14:legacySpreadsheetColorIndex="65"/>
          </a:solidFill>
          <a:ln w="9525" algn="ctr">
            <a:solidFill>
              <a:srgbClr xmlns:mc="http://schemas.openxmlformats.org/markup-compatibility/2006" xmlns:a14="http://schemas.microsoft.com/office/drawing/2010/main" val="000000" mc:Ignorable="a14" a14:legacySpreadsheetColorIndex="64"/>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18288"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00" b="0" i="0" u="none" strike="noStrike" baseline="0">
                <a:solidFill>
                  <a:srgbClr val="000000"/>
                </a:solidFill>
                <a:latin typeface="ＭＳ Ｐゴシック"/>
                <a:ea typeface="ＭＳ Ｐゴシック"/>
              </a:rPr>
              <a:t>　</a:t>
            </a:r>
            <a:r>
              <a:rPr lang="en-US" altLang="ja-JP" sz="600" b="0" i="0" u="none" strike="noStrike" baseline="0">
                <a:solidFill>
                  <a:srgbClr val="000000"/>
                </a:solidFill>
                <a:latin typeface="ＭＳ Ｐゴシック"/>
                <a:ea typeface="ＭＳ Ｐゴシック"/>
              </a:rPr>
              <a:t>17</a:t>
            </a:r>
            <a:r>
              <a:rPr lang="ja-JP" altLang="en-US" sz="600" b="0" i="0" u="none" strike="noStrike" baseline="0">
                <a:solidFill>
                  <a:srgbClr val="000000"/>
                </a:solidFill>
                <a:latin typeface="ＭＳ Ｐゴシック"/>
                <a:ea typeface="ＭＳ Ｐゴシック"/>
              </a:rPr>
              <a:t>歳　　　</a:t>
            </a:r>
            <a:r>
              <a:rPr lang="en-US" altLang="ja-JP" sz="600" b="0" i="0" u="none" strike="noStrike" baseline="0">
                <a:solidFill>
                  <a:srgbClr val="000000"/>
                </a:solidFill>
                <a:latin typeface="ＭＳ Ｐゴシック"/>
                <a:ea typeface="ＭＳ Ｐゴシック"/>
              </a:rPr>
              <a:t>3</a:t>
            </a:r>
            <a:r>
              <a:rPr lang="ja-JP" altLang="en-US" sz="600" b="0" i="0" u="none" strike="noStrike" baseline="0">
                <a:solidFill>
                  <a:srgbClr val="000000"/>
                </a:solidFill>
                <a:latin typeface="ＭＳ Ｐゴシック"/>
                <a:ea typeface="ＭＳ Ｐゴシック"/>
              </a:rPr>
              <a:t>人</a:t>
            </a:r>
          </a:p>
          <a:p>
            <a:pPr algn="l" rtl="0">
              <a:defRPr sz="1000"/>
            </a:pPr>
            <a:r>
              <a:rPr lang="ja-JP" altLang="en-US" sz="600" b="0" i="0" u="none" strike="noStrike" baseline="0">
                <a:solidFill>
                  <a:srgbClr val="000000"/>
                </a:solidFill>
                <a:latin typeface="ＭＳ Ｐゴシック"/>
                <a:ea typeface="ＭＳ Ｐゴシック"/>
              </a:rPr>
              <a:t>　</a:t>
            </a:r>
            <a:r>
              <a:rPr lang="en-US" altLang="ja-JP" sz="600" b="0" i="0" u="none" strike="noStrike" baseline="0">
                <a:solidFill>
                  <a:srgbClr val="000000"/>
                </a:solidFill>
                <a:latin typeface="ＭＳ Ｐゴシック"/>
                <a:ea typeface="ＭＳ Ｐゴシック"/>
              </a:rPr>
              <a:t>18</a:t>
            </a:r>
            <a:r>
              <a:rPr lang="ja-JP" altLang="en-US" sz="600" b="0" i="0" u="none" strike="noStrike" baseline="0">
                <a:solidFill>
                  <a:srgbClr val="000000"/>
                </a:solidFill>
                <a:latin typeface="ＭＳ Ｐゴシック"/>
                <a:ea typeface="ＭＳ Ｐゴシック"/>
              </a:rPr>
              <a:t>歳　　　</a:t>
            </a:r>
            <a:r>
              <a:rPr lang="en-US" altLang="ja-JP" sz="600" b="0" i="0" u="none" strike="noStrike" baseline="0">
                <a:solidFill>
                  <a:srgbClr val="000000"/>
                </a:solidFill>
                <a:latin typeface="ＭＳ Ｐゴシック"/>
                <a:ea typeface="ＭＳ Ｐゴシック"/>
              </a:rPr>
              <a:t>3</a:t>
            </a:r>
            <a:r>
              <a:rPr lang="ja-JP" altLang="en-US" sz="600" b="0" i="0" u="none" strike="noStrike" baseline="0">
                <a:solidFill>
                  <a:srgbClr val="000000"/>
                </a:solidFill>
                <a:latin typeface="ＭＳ Ｐゴシック"/>
                <a:ea typeface="ＭＳ Ｐゴシック"/>
              </a:rPr>
              <a:t>人</a:t>
            </a:r>
          </a:p>
          <a:p>
            <a:pPr algn="l" rtl="0">
              <a:defRPr sz="1000"/>
            </a:pPr>
            <a:r>
              <a:rPr lang="ja-JP" altLang="en-US" sz="600" b="0" i="0" u="none" strike="noStrike" baseline="0">
                <a:solidFill>
                  <a:srgbClr val="000000"/>
                </a:solidFill>
                <a:latin typeface="ＭＳ Ｐゴシック"/>
                <a:ea typeface="ＭＳ Ｐゴシック"/>
              </a:rPr>
              <a:t>　</a:t>
            </a:r>
            <a:r>
              <a:rPr lang="en-US" altLang="ja-JP" sz="600" b="0" i="0" u="none" strike="noStrike" baseline="0">
                <a:solidFill>
                  <a:srgbClr val="000000"/>
                </a:solidFill>
                <a:latin typeface="ＭＳ Ｐゴシック"/>
                <a:ea typeface="ＭＳ Ｐゴシック"/>
              </a:rPr>
              <a:t>19</a:t>
            </a:r>
            <a:r>
              <a:rPr lang="ja-JP" altLang="en-US" sz="600" b="0" i="0" u="none" strike="noStrike" baseline="0">
                <a:solidFill>
                  <a:srgbClr val="000000"/>
                </a:solidFill>
                <a:latin typeface="ＭＳ Ｐゴシック"/>
                <a:ea typeface="ＭＳ Ｐゴシック"/>
              </a:rPr>
              <a:t>歳　　　</a:t>
            </a:r>
            <a:r>
              <a:rPr lang="en-US" altLang="ja-JP" sz="600" b="0" i="0" u="none" strike="noStrike" baseline="0">
                <a:solidFill>
                  <a:srgbClr val="000000"/>
                </a:solidFill>
                <a:latin typeface="ＭＳ Ｐゴシック"/>
                <a:ea typeface="ＭＳ Ｐゴシック"/>
              </a:rPr>
              <a:t>8</a:t>
            </a:r>
            <a:r>
              <a:rPr lang="ja-JP" altLang="en-US" sz="600" b="0" i="0" u="none" strike="noStrike" baseline="0">
                <a:solidFill>
                  <a:srgbClr val="000000"/>
                </a:solidFill>
                <a:latin typeface="ＭＳ Ｐゴシック"/>
                <a:ea typeface="ＭＳ Ｐゴシック"/>
              </a:rPr>
              <a:t>人</a:t>
            </a:r>
          </a:p>
          <a:p>
            <a:pPr algn="l" rtl="0">
              <a:defRPr sz="1000"/>
            </a:pPr>
            <a:r>
              <a:rPr lang="ja-JP" altLang="en-US" sz="600" b="0" i="0" u="none" strike="noStrike" baseline="0">
                <a:solidFill>
                  <a:srgbClr val="000000"/>
                </a:solidFill>
                <a:latin typeface="ＭＳ Ｐゴシック"/>
                <a:ea typeface="ＭＳ Ｐゴシック"/>
              </a:rPr>
              <a:t>うち、</a:t>
            </a:r>
          </a:p>
          <a:p>
            <a:pPr algn="l" rtl="0">
              <a:defRPr sz="1000"/>
            </a:pPr>
            <a:r>
              <a:rPr lang="ja-JP" altLang="en-US" sz="600" b="0" i="0" u="none" strike="noStrike" baseline="0">
                <a:solidFill>
                  <a:srgbClr val="000000"/>
                </a:solidFill>
                <a:latin typeface="ＭＳ Ｐゴシック"/>
                <a:ea typeface="ＭＳ Ｐゴシック"/>
              </a:rPr>
              <a:t>出生後も未入籍</a:t>
            </a:r>
          </a:p>
          <a:p>
            <a:pPr algn="l" rtl="0">
              <a:defRPr sz="1000"/>
            </a:pPr>
            <a:r>
              <a:rPr lang="ja-JP" altLang="en-US" sz="600" b="0" i="0" u="none" strike="noStrike" baseline="0">
                <a:solidFill>
                  <a:srgbClr val="000000"/>
                </a:solidFill>
                <a:latin typeface="ＭＳ Ｐゴシック"/>
                <a:ea typeface="ＭＳ Ｐゴシック"/>
              </a:rPr>
              <a:t>　　　　　　　</a:t>
            </a:r>
            <a:r>
              <a:rPr lang="en-US" altLang="ja-JP" sz="600" b="0" i="0" u="none" strike="noStrike" baseline="0">
                <a:solidFill>
                  <a:srgbClr val="000000"/>
                </a:solidFill>
                <a:latin typeface="ＭＳ Ｐゴシック"/>
                <a:ea typeface="ＭＳ Ｐゴシック"/>
              </a:rPr>
              <a:t>6</a:t>
            </a:r>
            <a:r>
              <a:rPr lang="ja-JP" altLang="en-US" sz="600" b="0" i="0" u="none" strike="noStrike" baseline="0">
                <a:solidFill>
                  <a:srgbClr val="000000"/>
                </a:solidFill>
                <a:latin typeface="ＭＳ Ｐゴシック"/>
                <a:ea typeface="ＭＳ Ｐゴシック"/>
              </a:rPr>
              <a:t>人</a:t>
            </a:r>
          </a:p>
        </p:txBody>
      </p:sp>
      <p:sp>
        <p:nvSpPr>
          <p:cNvPr id="32" name="Rectangle 5"/>
          <p:cNvSpPr>
            <a:spLocks noChangeArrowheads="1"/>
          </p:cNvSpPr>
          <p:nvPr/>
        </p:nvSpPr>
        <p:spPr bwMode="auto">
          <a:xfrm>
            <a:off x="6379585" y="6104128"/>
            <a:ext cx="5262916" cy="409575"/>
          </a:xfrm>
          <a:prstGeom prst="roundRect">
            <a:avLst/>
          </a:prstGeom>
          <a:noFill/>
          <a:ln w="3175">
            <a:no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dirty="0" smtClean="0">
                <a:solidFill>
                  <a:srgbClr val="000000"/>
                </a:solidFill>
                <a:latin typeface="ＭＳ Ｐゴシック"/>
                <a:ea typeface="ＭＳ Ｐゴシック"/>
              </a:rPr>
              <a:t>※</a:t>
            </a:r>
            <a:r>
              <a:rPr lang="ja-JP" altLang="en-US" dirty="0" smtClean="0">
                <a:solidFill>
                  <a:srgbClr val="000000"/>
                </a:solidFill>
                <a:latin typeface="ＭＳ Ｐゴシック"/>
                <a:ea typeface="ＭＳ Ｐゴシック"/>
              </a:rPr>
              <a:t>　平成</a:t>
            </a:r>
            <a:r>
              <a:rPr lang="en-US" altLang="ja-JP" dirty="0">
                <a:solidFill>
                  <a:srgbClr val="000000"/>
                </a:solidFill>
                <a:latin typeface="ＭＳ Ｐゴシック"/>
                <a:ea typeface="ＭＳ Ｐゴシック"/>
              </a:rPr>
              <a:t>27</a:t>
            </a:r>
            <a:r>
              <a:rPr lang="ja-JP" altLang="en-US" dirty="0" smtClean="0">
                <a:solidFill>
                  <a:srgbClr val="000000"/>
                </a:solidFill>
                <a:latin typeface="ＭＳ Ｐゴシック"/>
                <a:ea typeface="ＭＳ Ｐゴシック"/>
              </a:rPr>
              <a:t>年度は、前年度より出産年齢が低年齢化している状況がある。</a:t>
            </a:r>
            <a:endParaRPr lang="en-US" altLang="ja-JP" b="0" i="0" u="none" strike="noStrike" baseline="0" dirty="0">
              <a:solidFill>
                <a:sysClr val="windowText" lastClr="000000"/>
              </a:solidFill>
              <a:latin typeface="ＭＳ Ｐゴシック"/>
              <a:ea typeface="ＭＳ Ｐゴシック"/>
            </a:endParaRPr>
          </a:p>
        </p:txBody>
      </p:sp>
      <p:sp>
        <p:nvSpPr>
          <p:cNvPr id="10" name="角丸四角形吹き出し 9"/>
          <p:cNvSpPr/>
          <p:nvPr/>
        </p:nvSpPr>
        <p:spPr>
          <a:xfrm>
            <a:off x="6932034" y="2161309"/>
            <a:ext cx="1214439" cy="1004534"/>
          </a:xfrm>
          <a:prstGeom prst="wedgeRoundRectCallout">
            <a:avLst>
              <a:gd name="adj1" fmla="val -22362"/>
              <a:gd name="adj2" fmla="val 121017"/>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solidFill>
                  <a:srgbClr val="FF0000"/>
                </a:solidFill>
              </a:rPr>
              <a:t>未熟な体で妊娠・出産する高リスク者の増加と思春期教育の必要性</a:t>
            </a:r>
            <a:endParaRPr kumimoji="1" lang="ja-JP" altLang="en-US" sz="1050" dirty="0">
              <a:solidFill>
                <a:srgbClr val="FF0000"/>
              </a:solidFill>
            </a:endParaRPr>
          </a:p>
        </p:txBody>
      </p:sp>
    </p:spTree>
    <p:extLst>
      <p:ext uri="{BB962C8B-B14F-4D97-AF65-F5344CB8AC3E}">
        <p14:creationId xmlns:p14="http://schemas.microsoft.com/office/powerpoint/2010/main" val="427648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支援を必要とする家庭の</a:t>
            </a:r>
            <a:r>
              <a:rPr lang="ja-JP" altLang="en-US" sz="3600" dirty="0"/>
              <a:t>状況</a:t>
            </a:r>
            <a:r>
              <a:rPr kumimoji="1" lang="en-US" altLang="ja-JP" sz="3600" dirty="0" smtClean="0"/>
              <a:t/>
            </a:r>
            <a:br>
              <a:rPr kumimoji="1" lang="en-US" altLang="ja-JP" sz="3600" dirty="0" smtClean="0"/>
            </a:br>
            <a:r>
              <a:rPr kumimoji="1" lang="ja-JP" altLang="en-US" sz="3600" dirty="0" smtClean="0"/>
              <a:t>　　　　～生保・ひとり親・療育手帳保持者～</a:t>
            </a:r>
            <a:endParaRPr kumimoji="1" lang="ja-JP" altLang="en-US" sz="3600" dirty="0"/>
          </a:p>
        </p:txBody>
      </p:sp>
      <p:graphicFrame>
        <p:nvGraphicFramePr>
          <p:cNvPr id="13" name="グラフ 12"/>
          <p:cNvGraphicFramePr/>
          <p:nvPr>
            <p:extLst>
              <p:ext uri="{D42A27DB-BD31-4B8C-83A1-F6EECF244321}">
                <p14:modId xmlns:p14="http://schemas.microsoft.com/office/powerpoint/2010/main" val="4061320016"/>
              </p:ext>
            </p:extLst>
          </p:nvPr>
        </p:nvGraphicFramePr>
        <p:xfrm>
          <a:off x="-247650" y="1797171"/>
          <a:ext cx="6507317" cy="47543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278490589"/>
              </p:ext>
            </p:extLst>
          </p:nvPr>
        </p:nvGraphicFramePr>
        <p:xfrm>
          <a:off x="6592239" y="1945276"/>
          <a:ext cx="5437187" cy="3261175"/>
        </p:xfrm>
        <a:graphic>
          <a:graphicData uri="http://schemas.openxmlformats.org/drawingml/2006/table">
            <a:tbl>
              <a:tblPr firstRow="1" bandRow="1">
                <a:tableStyleId>{5C22544A-7EE6-4342-B048-85BDC9FD1C3A}</a:tableStyleId>
              </a:tblPr>
              <a:tblGrid>
                <a:gridCol w="776741"/>
                <a:gridCol w="776741"/>
                <a:gridCol w="776741"/>
                <a:gridCol w="776741"/>
                <a:gridCol w="776741"/>
                <a:gridCol w="776741"/>
                <a:gridCol w="776741"/>
              </a:tblGrid>
              <a:tr h="434434">
                <a:tc>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ln w="6350">
                            <a:solidFill>
                              <a:schemeClr val="tx1"/>
                            </a:solidFill>
                          </a:ln>
                          <a:solidFill>
                            <a:schemeClr val="tx1"/>
                          </a:solidFill>
                          <a:latin typeface="HGPｺﾞｼｯｸM" panose="020B0600000000000000" pitchFamily="50" charset="-128"/>
                          <a:ea typeface="HGPｺﾞｼｯｸM" panose="020B0600000000000000" pitchFamily="50" charset="-128"/>
                        </a:rPr>
                        <a:t>H21</a:t>
                      </a:r>
                      <a:r>
                        <a:rPr kumimoji="1" lang="ja-JP" altLang="en-US" sz="1200" b="1" dirty="0" smtClean="0">
                          <a:ln w="6350">
                            <a:solidFill>
                              <a:schemeClr val="tx1"/>
                            </a:solidFill>
                          </a:ln>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ln w="6350">
                          <a:solidFill>
                            <a:schemeClr val="tx1"/>
                          </a:solidFill>
                        </a:ln>
                        <a:solidFill>
                          <a:schemeClr val="tx1"/>
                        </a:solidFill>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solidFill>
                            <a:schemeClr val="tx1"/>
                          </a:solidFill>
                          <a:latin typeface="HGPｺﾞｼｯｸM" panose="020B0600000000000000" pitchFamily="50" charset="-128"/>
                          <a:ea typeface="HGPｺﾞｼｯｸM" panose="020B0600000000000000" pitchFamily="50" charset="-128"/>
                        </a:rPr>
                        <a:t>H22</a:t>
                      </a:r>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solidFill>
                            <a:schemeClr val="tx1"/>
                          </a:solidFill>
                          <a:latin typeface="HGPｺﾞｼｯｸM" panose="020B0600000000000000" pitchFamily="50" charset="-128"/>
                          <a:ea typeface="HGPｺﾞｼｯｸM" panose="020B0600000000000000" pitchFamily="50" charset="-128"/>
                        </a:rPr>
                        <a:t>H23</a:t>
                      </a:r>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solidFill>
                            <a:schemeClr val="tx1"/>
                          </a:solidFill>
                          <a:latin typeface="HGPｺﾞｼｯｸM" panose="020B0600000000000000" pitchFamily="50" charset="-128"/>
                          <a:ea typeface="HGPｺﾞｼｯｸM" panose="020B0600000000000000" pitchFamily="50" charset="-128"/>
                        </a:rPr>
                        <a:t>H24</a:t>
                      </a:r>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solidFill>
                            <a:schemeClr val="tx1"/>
                          </a:solidFill>
                          <a:latin typeface="HGPｺﾞｼｯｸM" panose="020B0600000000000000" pitchFamily="50" charset="-128"/>
                          <a:ea typeface="HGPｺﾞｼｯｸM" panose="020B0600000000000000" pitchFamily="50" charset="-128"/>
                        </a:rPr>
                        <a:t>H25</a:t>
                      </a:r>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r>
                        <a:rPr kumimoji="1" lang="en-US" altLang="ja-JP" sz="1200" b="1" dirty="0" smtClean="0">
                          <a:solidFill>
                            <a:schemeClr val="tx1"/>
                          </a:solidFill>
                          <a:latin typeface="HGPｺﾞｼｯｸM" panose="020B0600000000000000" pitchFamily="50" charset="-128"/>
                          <a:ea typeface="HGPｺﾞｼｯｸM" panose="020B0600000000000000" pitchFamily="50" charset="-128"/>
                        </a:rPr>
                        <a:t>H26</a:t>
                      </a:r>
                      <a:r>
                        <a:rPr kumimoji="1" lang="ja-JP" altLang="en-US" sz="1200" b="1" dirty="0" smtClean="0">
                          <a:solidFill>
                            <a:schemeClr val="tx1"/>
                          </a:solidFill>
                          <a:latin typeface="HGPｺﾞｼｯｸM" panose="020B0600000000000000" pitchFamily="50" charset="-128"/>
                          <a:ea typeface="HGPｺﾞｼｯｸM" panose="020B0600000000000000" pitchFamily="50" charset="-128"/>
                        </a:rPr>
                        <a:t>年度</a:t>
                      </a:r>
                      <a:endParaRPr kumimoji="1" lang="ja-JP" altLang="en-US" sz="1200" b="1" dirty="0">
                        <a:solidFill>
                          <a:schemeClr val="tx1"/>
                        </a:solidFill>
                        <a:latin typeface="HGPｺﾞｼｯｸM" panose="020B0600000000000000" pitchFamily="50" charset="-128"/>
                        <a:ea typeface="HGPｺﾞｼｯｸM" panose="020B0600000000000000" pitchFamily="50" charset="-128"/>
                      </a:endParaRPr>
                    </a:p>
                  </a:txBody>
                  <a:tcPr/>
                </a:tc>
              </a:tr>
              <a:tr h="469187">
                <a:tc>
                  <a:txBody>
                    <a:bodyPr/>
                    <a:lstStyle/>
                    <a:p>
                      <a:r>
                        <a:rPr kumimoji="1" lang="ja-JP" altLang="en-US" sz="1200" dirty="0" smtClean="0"/>
                        <a:t>総人口</a:t>
                      </a:r>
                      <a:endParaRPr kumimoji="1" lang="ja-JP" altLang="en-US" sz="1200" dirty="0"/>
                    </a:p>
                  </a:txBody>
                  <a:tcPr/>
                </a:tc>
                <a:tc>
                  <a:txBody>
                    <a:bodyPr/>
                    <a:lstStyle/>
                    <a:p>
                      <a:pPr algn="r"/>
                      <a:r>
                        <a:rPr kumimoji="1" lang="en-US" altLang="ja-JP" sz="1400" dirty="0" smtClean="0"/>
                        <a:t>57900</a:t>
                      </a:r>
                      <a:endParaRPr kumimoji="1" lang="ja-JP" altLang="en-US" sz="1400" dirty="0"/>
                    </a:p>
                  </a:txBody>
                  <a:tcPr/>
                </a:tc>
                <a:tc>
                  <a:txBody>
                    <a:bodyPr/>
                    <a:lstStyle/>
                    <a:p>
                      <a:pPr algn="r"/>
                      <a:r>
                        <a:rPr kumimoji="1" lang="en-US" altLang="ja-JP" sz="1400" dirty="0" smtClean="0"/>
                        <a:t>57404</a:t>
                      </a:r>
                      <a:endParaRPr kumimoji="1" lang="ja-JP" altLang="en-US" sz="1400" dirty="0"/>
                    </a:p>
                  </a:txBody>
                  <a:tcPr/>
                </a:tc>
                <a:tc>
                  <a:txBody>
                    <a:bodyPr/>
                    <a:lstStyle/>
                    <a:p>
                      <a:pPr algn="r"/>
                      <a:r>
                        <a:rPr kumimoji="1" lang="en-US" altLang="ja-JP" sz="1400" dirty="0" smtClean="0"/>
                        <a:t>56733</a:t>
                      </a:r>
                      <a:endParaRPr kumimoji="1" lang="ja-JP" altLang="en-US" sz="1400" dirty="0"/>
                    </a:p>
                  </a:txBody>
                  <a:tcPr/>
                </a:tc>
                <a:tc>
                  <a:txBody>
                    <a:bodyPr/>
                    <a:lstStyle/>
                    <a:p>
                      <a:pPr algn="r"/>
                      <a:r>
                        <a:rPr kumimoji="1" lang="en-US" altLang="ja-JP" sz="1400" dirty="0" smtClean="0"/>
                        <a:t>56025</a:t>
                      </a:r>
                      <a:endParaRPr kumimoji="1" lang="ja-JP" altLang="en-US" sz="1400" dirty="0"/>
                    </a:p>
                  </a:txBody>
                  <a:tcPr/>
                </a:tc>
                <a:tc>
                  <a:txBody>
                    <a:bodyPr/>
                    <a:lstStyle/>
                    <a:p>
                      <a:pPr algn="r"/>
                      <a:r>
                        <a:rPr kumimoji="1" lang="en-US" altLang="ja-JP" sz="1400" dirty="0" smtClean="0"/>
                        <a:t>55747</a:t>
                      </a:r>
                      <a:endParaRPr kumimoji="1" lang="ja-JP" altLang="en-US" sz="1400" dirty="0"/>
                    </a:p>
                  </a:txBody>
                  <a:tcPr/>
                </a:tc>
                <a:tc>
                  <a:txBody>
                    <a:bodyPr/>
                    <a:lstStyle/>
                    <a:p>
                      <a:pPr algn="r"/>
                      <a:r>
                        <a:rPr kumimoji="1" lang="en-US" altLang="ja-JP" sz="1400" dirty="0" smtClean="0"/>
                        <a:t>55257</a:t>
                      </a:r>
                      <a:endParaRPr kumimoji="1" lang="ja-JP" altLang="en-US" sz="1400" dirty="0"/>
                    </a:p>
                  </a:txBody>
                  <a:tcPr/>
                </a:tc>
              </a:tr>
              <a:tr h="454742">
                <a:tc>
                  <a:txBody>
                    <a:bodyPr/>
                    <a:lstStyle/>
                    <a:p>
                      <a:r>
                        <a:rPr kumimoji="1" lang="ja-JP" altLang="en-US" sz="1200" dirty="0" smtClean="0"/>
                        <a:t>人口</a:t>
                      </a:r>
                      <a:endParaRPr kumimoji="1" lang="en-US" altLang="ja-JP" sz="1200" dirty="0" smtClean="0"/>
                    </a:p>
                    <a:p>
                      <a:r>
                        <a:rPr kumimoji="1" lang="ja-JP" altLang="en-US" sz="1200" dirty="0" smtClean="0"/>
                        <a:t>（</a:t>
                      </a:r>
                      <a:r>
                        <a:rPr kumimoji="1" lang="en-US" altLang="ja-JP" sz="1200" dirty="0" smtClean="0"/>
                        <a:t>18</a:t>
                      </a:r>
                      <a:r>
                        <a:rPr kumimoji="1" lang="ja-JP" altLang="en-US" sz="1200" dirty="0" smtClean="0"/>
                        <a:t>歳未満）</a:t>
                      </a:r>
                      <a:endParaRPr kumimoji="1" lang="ja-JP" altLang="en-US" sz="1200" dirty="0"/>
                    </a:p>
                  </a:txBody>
                  <a:tcPr/>
                </a:tc>
                <a:tc>
                  <a:txBody>
                    <a:bodyPr/>
                    <a:lstStyle/>
                    <a:p>
                      <a:pPr algn="r"/>
                      <a:r>
                        <a:rPr kumimoji="1" lang="en-US" altLang="ja-JP" sz="1400" dirty="0" smtClean="0"/>
                        <a:t>9147</a:t>
                      </a:r>
                    </a:p>
                    <a:p>
                      <a:pPr algn="r"/>
                      <a:endParaRPr kumimoji="1" lang="en-US" altLang="ja-JP" sz="1400" dirty="0" smtClean="0"/>
                    </a:p>
                  </a:txBody>
                  <a:tcPr/>
                </a:tc>
                <a:tc>
                  <a:txBody>
                    <a:bodyPr/>
                    <a:lstStyle/>
                    <a:p>
                      <a:pPr algn="r"/>
                      <a:r>
                        <a:rPr kumimoji="1" lang="en-US" altLang="ja-JP" sz="1400" dirty="0" smtClean="0"/>
                        <a:t>8966</a:t>
                      </a:r>
                    </a:p>
                    <a:p>
                      <a:pPr algn="r"/>
                      <a:endParaRPr kumimoji="1" lang="ja-JP" altLang="en-US" sz="1400" dirty="0"/>
                    </a:p>
                  </a:txBody>
                  <a:tcPr/>
                </a:tc>
                <a:tc>
                  <a:txBody>
                    <a:bodyPr/>
                    <a:lstStyle/>
                    <a:p>
                      <a:pPr algn="r"/>
                      <a:r>
                        <a:rPr kumimoji="1" lang="en-US" altLang="ja-JP" sz="1400" dirty="0" smtClean="0"/>
                        <a:t>8716</a:t>
                      </a:r>
                      <a:endParaRPr kumimoji="1" lang="ja-JP" altLang="en-US" sz="1400" dirty="0"/>
                    </a:p>
                  </a:txBody>
                  <a:tcPr/>
                </a:tc>
                <a:tc>
                  <a:txBody>
                    <a:bodyPr/>
                    <a:lstStyle/>
                    <a:p>
                      <a:pPr algn="r"/>
                      <a:r>
                        <a:rPr kumimoji="1" lang="en-US" altLang="ja-JP" sz="1400" dirty="0" smtClean="0"/>
                        <a:t>8486</a:t>
                      </a:r>
                      <a:endParaRPr kumimoji="1" lang="ja-JP" altLang="en-US" sz="1400" dirty="0"/>
                    </a:p>
                  </a:txBody>
                  <a:tcPr/>
                </a:tc>
                <a:tc>
                  <a:txBody>
                    <a:bodyPr/>
                    <a:lstStyle/>
                    <a:p>
                      <a:pPr algn="r"/>
                      <a:r>
                        <a:rPr kumimoji="1" lang="en-US" altLang="ja-JP" sz="1400" dirty="0" smtClean="0"/>
                        <a:t>8334</a:t>
                      </a:r>
                      <a:endParaRPr kumimoji="1" lang="ja-JP" altLang="en-US" sz="1400" dirty="0"/>
                    </a:p>
                  </a:txBody>
                  <a:tcPr/>
                </a:tc>
                <a:tc>
                  <a:txBody>
                    <a:bodyPr/>
                    <a:lstStyle/>
                    <a:p>
                      <a:pPr algn="r"/>
                      <a:r>
                        <a:rPr kumimoji="1" lang="en-US" altLang="ja-JP" sz="1400" dirty="0" smtClean="0"/>
                        <a:t>8169</a:t>
                      </a:r>
                    </a:p>
                  </a:txBody>
                  <a:tcPr/>
                </a:tc>
              </a:tr>
              <a:tr h="529231">
                <a:tc>
                  <a:txBody>
                    <a:bodyPr/>
                    <a:lstStyle/>
                    <a:p>
                      <a:r>
                        <a:rPr kumimoji="1" lang="ja-JP" altLang="en-US" sz="1200" dirty="0" smtClean="0"/>
                        <a:t>ひとり親（％）</a:t>
                      </a:r>
                      <a:endParaRPr kumimoji="1" lang="ja-JP" altLang="en-US" sz="1200" dirty="0"/>
                    </a:p>
                  </a:txBody>
                  <a:tcPr/>
                </a:tc>
                <a:tc>
                  <a:txBody>
                    <a:bodyPr/>
                    <a:lstStyle/>
                    <a:p>
                      <a:pPr algn="r"/>
                      <a:r>
                        <a:rPr kumimoji="1" lang="en-US" altLang="ja-JP" sz="1400" dirty="0" smtClean="0"/>
                        <a:t>7%</a:t>
                      </a:r>
                    </a:p>
                    <a:p>
                      <a:pPr algn="r"/>
                      <a:r>
                        <a:rPr kumimoji="1" lang="ja-JP" altLang="en-US" sz="1100" dirty="0" smtClean="0"/>
                        <a:t>（</a:t>
                      </a:r>
                      <a:r>
                        <a:rPr kumimoji="1" lang="en-US" altLang="ja-JP" sz="1100" dirty="0" smtClean="0"/>
                        <a:t>613</a:t>
                      </a:r>
                      <a:r>
                        <a:rPr kumimoji="1" lang="ja-JP" altLang="en-US" sz="1100" dirty="0" smtClean="0"/>
                        <a:t>人）</a:t>
                      </a:r>
                      <a:endParaRPr kumimoji="1" lang="en-US" altLang="ja-JP" sz="1100" dirty="0" smtClean="0"/>
                    </a:p>
                    <a:p>
                      <a:pPr algn="r"/>
                      <a:endParaRPr kumimoji="1" lang="en-US" altLang="ja-JP" sz="1100" dirty="0" smtClean="0"/>
                    </a:p>
                  </a:txBody>
                  <a:tcPr/>
                </a:tc>
                <a:tc>
                  <a:txBody>
                    <a:bodyPr/>
                    <a:lstStyle/>
                    <a:p>
                      <a:pPr algn="r"/>
                      <a:r>
                        <a:rPr kumimoji="1" lang="en-US" altLang="ja-JP" sz="1400" dirty="0" smtClean="0"/>
                        <a:t>8%</a:t>
                      </a:r>
                    </a:p>
                    <a:p>
                      <a:pPr algn="r"/>
                      <a:r>
                        <a:rPr kumimoji="1" lang="ja-JP" altLang="en-US" sz="1100" dirty="0" smtClean="0"/>
                        <a:t>（</a:t>
                      </a:r>
                      <a:r>
                        <a:rPr kumimoji="1" lang="en-US" altLang="ja-JP" sz="1100" dirty="0" smtClean="0"/>
                        <a:t>674</a:t>
                      </a:r>
                      <a:r>
                        <a:rPr kumimoji="1" lang="ja-JP" altLang="en-US" sz="1100" dirty="0" smtClean="0"/>
                        <a:t>人）</a:t>
                      </a:r>
                      <a:endParaRPr kumimoji="1" lang="ja-JP" altLang="en-US" sz="1100" dirty="0"/>
                    </a:p>
                  </a:txBody>
                  <a:tcPr/>
                </a:tc>
                <a:tc>
                  <a:txBody>
                    <a:bodyPr/>
                    <a:lstStyle/>
                    <a:p>
                      <a:pPr algn="r"/>
                      <a:r>
                        <a:rPr kumimoji="1" lang="en-US" altLang="ja-JP" sz="1400" dirty="0" smtClean="0"/>
                        <a:t>9%</a:t>
                      </a:r>
                    </a:p>
                    <a:p>
                      <a:pPr algn="r"/>
                      <a:r>
                        <a:rPr kumimoji="1" lang="ja-JP" altLang="en-US" sz="1100" dirty="0" smtClean="0"/>
                        <a:t>（</a:t>
                      </a:r>
                      <a:r>
                        <a:rPr kumimoji="1" lang="en-US" altLang="ja-JP" sz="1100" dirty="0" smtClean="0"/>
                        <a:t>717</a:t>
                      </a:r>
                      <a:r>
                        <a:rPr kumimoji="1" lang="ja-JP" altLang="en-US" sz="1100" dirty="0" smtClean="0"/>
                        <a:t>人）</a:t>
                      </a:r>
                      <a:endParaRPr kumimoji="1" lang="ja-JP" altLang="en-US" sz="1100" dirty="0"/>
                    </a:p>
                  </a:txBody>
                  <a:tcPr/>
                </a:tc>
                <a:tc>
                  <a:txBody>
                    <a:bodyPr/>
                    <a:lstStyle/>
                    <a:p>
                      <a:pPr algn="r"/>
                      <a:r>
                        <a:rPr kumimoji="1" lang="en-US" altLang="ja-JP" sz="1400" dirty="0" smtClean="0"/>
                        <a:t>9%</a:t>
                      </a:r>
                    </a:p>
                    <a:p>
                      <a:pPr algn="r"/>
                      <a:r>
                        <a:rPr kumimoji="1" lang="ja-JP" altLang="en-US" sz="1100" dirty="0" smtClean="0"/>
                        <a:t>（</a:t>
                      </a:r>
                      <a:r>
                        <a:rPr kumimoji="1" lang="en-US" altLang="ja-JP" sz="1100" dirty="0" smtClean="0"/>
                        <a:t>711</a:t>
                      </a:r>
                      <a:r>
                        <a:rPr kumimoji="1" lang="ja-JP" altLang="en-US" sz="1100" dirty="0" smtClean="0"/>
                        <a:t>人）</a:t>
                      </a:r>
                      <a:endParaRPr kumimoji="1" lang="ja-JP" altLang="en-US" sz="1100" dirty="0"/>
                    </a:p>
                  </a:txBody>
                  <a:tcPr/>
                </a:tc>
                <a:tc>
                  <a:txBody>
                    <a:bodyPr/>
                    <a:lstStyle/>
                    <a:p>
                      <a:pPr algn="r"/>
                      <a:r>
                        <a:rPr kumimoji="1" lang="en-US" altLang="ja-JP" sz="1400" dirty="0" smtClean="0"/>
                        <a:t>9%</a:t>
                      </a:r>
                    </a:p>
                    <a:p>
                      <a:pPr algn="r"/>
                      <a:r>
                        <a:rPr kumimoji="1" lang="ja-JP" altLang="en-US" sz="1100" dirty="0" smtClean="0"/>
                        <a:t>（</a:t>
                      </a:r>
                      <a:r>
                        <a:rPr kumimoji="1" lang="en-US" altLang="ja-JP" sz="1100" dirty="0" smtClean="0"/>
                        <a:t>729</a:t>
                      </a:r>
                      <a:r>
                        <a:rPr kumimoji="1" lang="ja-JP" altLang="en-US" sz="1100" dirty="0" smtClean="0"/>
                        <a:t>人）</a:t>
                      </a:r>
                      <a:endParaRPr kumimoji="1" lang="ja-JP" altLang="en-US" sz="1100" dirty="0"/>
                    </a:p>
                  </a:txBody>
                  <a:tcPr/>
                </a:tc>
                <a:tc>
                  <a:txBody>
                    <a:bodyPr/>
                    <a:lstStyle/>
                    <a:p>
                      <a:pPr algn="r"/>
                      <a:r>
                        <a:rPr kumimoji="1" lang="en-US" altLang="ja-JP" sz="1400" dirty="0" smtClean="0"/>
                        <a:t>9%</a:t>
                      </a:r>
                    </a:p>
                    <a:p>
                      <a:pPr algn="r"/>
                      <a:r>
                        <a:rPr kumimoji="1" lang="ja-JP" altLang="en-US" sz="1100" dirty="0" smtClean="0"/>
                        <a:t>（</a:t>
                      </a:r>
                      <a:r>
                        <a:rPr kumimoji="1" lang="en-US" altLang="ja-JP" sz="1100" dirty="0" smtClean="0"/>
                        <a:t>734</a:t>
                      </a:r>
                      <a:r>
                        <a:rPr kumimoji="1" lang="ja-JP" altLang="en-US" sz="1100" dirty="0" smtClean="0"/>
                        <a:t>人）</a:t>
                      </a:r>
                      <a:endParaRPr kumimoji="1" lang="ja-JP" altLang="en-US" sz="1100" dirty="0"/>
                    </a:p>
                  </a:txBody>
                  <a:tcPr/>
                </a:tc>
              </a:tr>
              <a:tr h="538697">
                <a:tc>
                  <a:txBody>
                    <a:bodyPr/>
                    <a:lstStyle/>
                    <a:p>
                      <a:r>
                        <a:rPr kumimoji="1" lang="ja-JP" altLang="en-US" sz="1200" dirty="0" smtClean="0"/>
                        <a:t>療育（％）</a:t>
                      </a:r>
                      <a:endParaRPr kumimoji="1" lang="ja-JP" altLang="en-US" sz="1200" dirty="0"/>
                    </a:p>
                  </a:txBody>
                  <a:tcPr/>
                </a:tc>
                <a:tc>
                  <a:txBody>
                    <a:bodyPr/>
                    <a:lstStyle/>
                    <a:p>
                      <a:pPr algn="r"/>
                      <a:r>
                        <a:rPr kumimoji="1" lang="en-US" altLang="ja-JP" sz="1400" dirty="0" smtClean="0"/>
                        <a:t>1%</a:t>
                      </a:r>
                    </a:p>
                    <a:p>
                      <a:pPr algn="r"/>
                      <a:endParaRPr kumimoji="1" lang="ja-JP" altLang="en-US" sz="1100" dirty="0"/>
                    </a:p>
                  </a:txBody>
                  <a:tcPr/>
                </a:tc>
                <a:tc>
                  <a:txBody>
                    <a:bodyPr/>
                    <a:lstStyle/>
                    <a:p>
                      <a:pPr algn="r"/>
                      <a:r>
                        <a:rPr kumimoji="1" lang="en-US" altLang="ja-JP" sz="1400" dirty="0" smtClean="0"/>
                        <a:t>1%</a:t>
                      </a:r>
                    </a:p>
                    <a:p>
                      <a:pPr algn="r"/>
                      <a:r>
                        <a:rPr kumimoji="1" lang="ja-JP" altLang="en-US" sz="1100" dirty="0" smtClean="0"/>
                        <a:t>（</a:t>
                      </a:r>
                      <a:r>
                        <a:rPr kumimoji="1" lang="en-US" altLang="ja-JP" sz="1100" dirty="0" smtClean="0"/>
                        <a:t>132</a:t>
                      </a:r>
                      <a:r>
                        <a:rPr kumimoji="1" lang="ja-JP" altLang="en-US" sz="1100" dirty="0" smtClean="0"/>
                        <a:t>人）</a:t>
                      </a:r>
                      <a:endParaRPr kumimoji="1" lang="ja-JP" altLang="en-US" sz="1100" dirty="0"/>
                    </a:p>
                  </a:txBody>
                  <a:tcPr/>
                </a:tc>
                <a:tc>
                  <a:txBody>
                    <a:bodyPr/>
                    <a:lstStyle/>
                    <a:p>
                      <a:pPr algn="r"/>
                      <a:r>
                        <a:rPr kumimoji="1" lang="en-US" altLang="ja-JP" sz="1400" dirty="0" smtClean="0"/>
                        <a:t>1%</a:t>
                      </a:r>
                    </a:p>
                    <a:p>
                      <a:pPr algn="r"/>
                      <a:r>
                        <a:rPr kumimoji="1" lang="ja-JP" altLang="en-US" sz="1100" dirty="0" smtClean="0"/>
                        <a:t>（</a:t>
                      </a:r>
                      <a:r>
                        <a:rPr kumimoji="1" lang="en-US" altLang="ja-JP" sz="1100" dirty="0" smtClean="0"/>
                        <a:t>145</a:t>
                      </a:r>
                      <a:r>
                        <a:rPr kumimoji="1" lang="ja-JP" altLang="en-US" sz="1100" dirty="0" smtClean="0"/>
                        <a:t>人）</a:t>
                      </a:r>
                      <a:endParaRPr kumimoji="1" lang="ja-JP" altLang="en-US" sz="1100" dirty="0"/>
                    </a:p>
                  </a:txBody>
                  <a:tcPr/>
                </a:tc>
                <a:tc>
                  <a:txBody>
                    <a:bodyPr/>
                    <a:lstStyle/>
                    <a:p>
                      <a:pPr algn="r"/>
                      <a:r>
                        <a:rPr kumimoji="1" lang="en-US" altLang="ja-JP" sz="1400" dirty="0" smtClean="0"/>
                        <a:t>1%</a:t>
                      </a:r>
                      <a:endParaRPr kumimoji="1" lang="en-US" altLang="ja-JP" sz="1100" dirty="0" smtClean="0"/>
                    </a:p>
                    <a:p>
                      <a:pPr algn="r"/>
                      <a:r>
                        <a:rPr kumimoji="1" lang="ja-JP" altLang="en-US" sz="1100" dirty="0" smtClean="0"/>
                        <a:t>（</a:t>
                      </a:r>
                      <a:r>
                        <a:rPr kumimoji="1" lang="en-US" altLang="ja-JP" sz="1100" dirty="0" smtClean="0"/>
                        <a:t>149</a:t>
                      </a:r>
                      <a:r>
                        <a:rPr kumimoji="1" lang="ja-JP" altLang="en-US" sz="1100" dirty="0" smtClean="0"/>
                        <a:t>人）</a:t>
                      </a:r>
                      <a:endParaRPr kumimoji="1" lang="ja-JP" altLang="en-US" sz="1400" dirty="0"/>
                    </a:p>
                  </a:txBody>
                  <a:tcPr/>
                </a:tc>
                <a:tc>
                  <a:txBody>
                    <a:bodyPr/>
                    <a:lstStyle/>
                    <a:p>
                      <a:pPr algn="r"/>
                      <a:r>
                        <a:rPr kumimoji="1" lang="en-US" altLang="ja-JP" sz="1400" dirty="0" smtClean="0"/>
                        <a:t>1%</a:t>
                      </a:r>
                    </a:p>
                    <a:p>
                      <a:pPr algn="r"/>
                      <a:r>
                        <a:rPr kumimoji="1" lang="ja-JP" altLang="en-US" sz="1100" dirty="0" smtClean="0"/>
                        <a:t>（</a:t>
                      </a:r>
                      <a:r>
                        <a:rPr kumimoji="1" lang="en-US" altLang="ja-JP" sz="1100" dirty="0" smtClean="0"/>
                        <a:t>155</a:t>
                      </a:r>
                      <a:r>
                        <a:rPr kumimoji="1" lang="ja-JP" altLang="en-US" sz="1100" dirty="0" smtClean="0"/>
                        <a:t>人）</a:t>
                      </a:r>
                      <a:endParaRPr kumimoji="1" lang="ja-JP" altLang="en-US" sz="1100" dirty="0"/>
                    </a:p>
                  </a:txBody>
                  <a:tcPr/>
                </a:tc>
                <a:tc>
                  <a:txBody>
                    <a:bodyPr/>
                    <a:lstStyle/>
                    <a:p>
                      <a:pPr algn="r"/>
                      <a:r>
                        <a:rPr kumimoji="1" lang="en-US" altLang="ja-JP" sz="1400" dirty="0" smtClean="0"/>
                        <a:t>1</a:t>
                      </a:r>
                      <a:r>
                        <a:rPr kumimoji="1" lang="ja-JP" altLang="en-US" sz="1400" dirty="0" smtClean="0"/>
                        <a:t>％</a:t>
                      </a:r>
                      <a:endParaRPr kumimoji="1" lang="en-US" altLang="ja-JP" sz="1400" dirty="0" smtClean="0"/>
                    </a:p>
                    <a:p>
                      <a:pPr algn="r"/>
                      <a:r>
                        <a:rPr kumimoji="1" lang="ja-JP" altLang="en-US" sz="1100" dirty="0" smtClean="0"/>
                        <a:t>（</a:t>
                      </a:r>
                      <a:r>
                        <a:rPr kumimoji="1" lang="en-US" altLang="ja-JP" sz="1100" dirty="0" smtClean="0"/>
                        <a:t>161</a:t>
                      </a:r>
                      <a:r>
                        <a:rPr kumimoji="1" lang="ja-JP" altLang="en-US" sz="1100" dirty="0" smtClean="0"/>
                        <a:t>人）</a:t>
                      </a:r>
                      <a:endParaRPr kumimoji="1" lang="ja-JP" altLang="en-US" sz="1100" dirty="0"/>
                    </a:p>
                  </a:txBody>
                  <a:tcPr/>
                </a:tc>
              </a:tr>
              <a:tr h="538697">
                <a:tc>
                  <a:txBody>
                    <a:bodyPr/>
                    <a:lstStyle/>
                    <a:p>
                      <a:r>
                        <a:rPr kumimoji="1" lang="ja-JP" altLang="en-US" sz="1200" dirty="0" smtClean="0"/>
                        <a:t>生保（％）</a:t>
                      </a:r>
                      <a:endParaRPr kumimoji="1" lang="ja-JP" altLang="en-US" sz="12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r>
                        <a:rPr kumimoji="1" lang="en-US" altLang="ja-JP" sz="1400" dirty="0" smtClean="0"/>
                        <a:t>1%</a:t>
                      </a:r>
                    </a:p>
                    <a:p>
                      <a:pPr algn="r"/>
                      <a:r>
                        <a:rPr kumimoji="1" lang="ja-JP" altLang="en-US" sz="1100" dirty="0" smtClean="0"/>
                        <a:t>（</a:t>
                      </a:r>
                      <a:r>
                        <a:rPr kumimoji="1" lang="en-US" altLang="ja-JP" sz="1100" dirty="0" smtClean="0"/>
                        <a:t>19</a:t>
                      </a:r>
                      <a:r>
                        <a:rPr kumimoji="1" lang="ja-JP" altLang="en-US" sz="1100" dirty="0" smtClean="0"/>
                        <a:t>軒）</a:t>
                      </a:r>
                      <a:endParaRPr kumimoji="1" lang="ja-JP" altLang="en-US" sz="1100" dirty="0"/>
                    </a:p>
                  </a:txBody>
                  <a:tcPr/>
                </a:tc>
                <a:tc>
                  <a:txBody>
                    <a:bodyPr/>
                    <a:lstStyle/>
                    <a:p>
                      <a:pPr algn="r"/>
                      <a:r>
                        <a:rPr kumimoji="1" lang="en-US" altLang="ja-JP" sz="1400" dirty="0" smtClean="0"/>
                        <a:t>1%</a:t>
                      </a:r>
                    </a:p>
                    <a:p>
                      <a:pPr algn="r"/>
                      <a:r>
                        <a:rPr kumimoji="1" lang="ja-JP" altLang="en-US" sz="1100" dirty="0" smtClean="0"/>
                        <a:t>（</a:t>
                      </a:r>
                      <a:r>
                        <a:rPr kumimoji="1" lang="en-US" altLang="ja-JP" sz="1100" dirty="0" smtClean="0"/>
                        <a:t>17</a:t>
                      </a:r>
                      <a:r>
                        <a:rPr kumimoji="1" lang="ja-JP" altLang="en-US" sz="1100" dirty="0" smtClean="0"/>
                        <a:t>軒）</a:t>
                      </a:r>
                      <a:endParaRPr kumimoji="1" lang="ja-JP" altLang="en-US" sz="1100" dirty="0"/>
                    </a:p>
                  </a:txBody>
                  <a:tcPr/>
                </a:tc>
              </a:tr>
            </a:tbl>
          </a:graphicData>
        </a:graphic>
      </p:graphicFrame>
      <p:sp>
        <p:nvSpPr>
          <p:cNvPr id="8" name="テキスト ボックス 7"/>
          <p:cNvSpPr txBox="1"/>
          <p:nvPr/>
        </p:nvSpPr>
        <p:spPr>
          <a:xfrm>
            <a:off x="6531077" y="5325524"/>
            <a:ext cx="4822723" cy="646331"/>
          </a:xfrm>
          <a:prstGeom prst="rect">
            <a:avLst/>
          </a:prstGeom>
          <a:noFill/>
        </p:spPr>
        <p:txBody>
          <a:bodyPr wrap="square" rtlCol="0">
            <a:spAutoFit/>
          </a:bodyPr>
          <a:lstStyle/>
          <a:p>
            <a:r>
              <a:rPr kumimoji="1" lang="en-US" altLang="ja-JP" sz="1200" dirty="0" smtClean="0"/>
              <a:t>※</a:t>
            </a:r>
            <a:r>
              <a:rPr kumimoji="1" lang="ja-JP" altLang="en-US" sz="1200" dirty="0" smtClean="0"/>
              <a:t>人口（住民基本台帳統計より）</a:t>
            </a:r>
            <a:endParaRPr kumimoji="1" lang="en-US" altLang="ja-JP" sz="1200" dirty="0" smtClean="0"/>
          </a:p>
          <a:p>
            <a:r>
              <a:rPr lang="en-US" altLang="ja-JP" sz="1200" dirty="0" smtClean="0"/>
              <a:t>※</a:t>
            </a:r>
            <a:r>
              <a:rPr lang="ja-JP" altLang="en-US" sz="1200" dirty="0" smtClean="0"/>
              <a:t>療育手帳保持者％＝総人口</a:t>
            </a:r>
            <a:endParaRPr lang="en-US" altLang="ja-JP" sz="1200" dirty="0" smtClean="0"/>
          </a:p>
          <a:p>
            <a:r>
              <a:rPr lang="en-US" altLang="ja-JP" sz="1200" dirty="0" smtClean="0"/>
              <a:t>※</a:t>
            </a:r>
            <a:r>
              <a:rPr lang="ja-JP" altLang="en-US" sz="1200" dirty="0" smtClean="0"/>
              <a:t>ひとり親・生保＝</a:t>
            </a:r>
            <a:r>
              <a:rPr lang="en-US" altLang="ja-JP" sz="1200" dirty="0" smtClean="0"/>
              <a:t>18</a:t>
            </a:r>
            <a:r>
              <a:rPr lang="ja-JP" altLang="en-US" sz="1200" dirty="0" smtClean="0"/>
              <a:t>歳未満人口</a:t>
            </a:r>
            <a:endParaRPr kumimoji="1" lang="ja-JP" altLang="en-US" sz="1200" dirty="0"/>
          </a:p>
        </p:txBody>
      </p:sp>
      <p:sp>
        <p:nvSpPr>
          <p:cNvPr id="9" name="テキスト ボックス 8"/>
          <p:cNvSpPr txBox="1"/>
          <p:nvPr/>
        </p:nvSpPr>
        <p:spPr>
          <a:xfrm>
            <a:off x="6592239" y="5971855"/>
            <a:ext cx="5058697" cy="646331"/>
          </a:xfrm>
          <a:prstGeom prst="rect">
            <a:avLst/>
          </a:prstGeom>
          <a:noFill/>
        </p:spPr>
        <p:txBody>
          <a:bodyPr wrap="square" rtlCol="0">
            <a:spAutoFit/>
          </a:bodyPr>
          <a:lstStyle/>
          <a:p>
            <a:r>
              <a:rPr kumimoji="1" lang="ja-JP" altLang="en-US" sz="1200" dirty="0" smtClean="0"/>
              <a:t>・山鹿市の</a:t>
            </a:r>
            <a:r>
              <a:rPr kumimoji="1" lang="en-US" altLang="ja-JP" sz="1200" dirty="0" smtClean="0"/>
              <a:t>18</a:t>
            </a:r>
            <a:r>
              <a:rPr kumimoji="1" lang="ja-JP" altLang="en-US" sz="1200" dirty="0" smtClean="0"/>
              <a:t>歳未満人口は、過去</a:t>
            </a:r>
            <a:r>
              <a:rPr kumimoji="1" lang="en-US" altLang="ja-JP" sz="1200" dirty="0" smtClean="0"/>
              <a:t>5</a:t>
            </a:r>
            <a:r>
              <a:rPr kumimoji="1" lang="ja-JP" altLang="en-US" sz="1200" dirty="0" smtClean="0"/>
              <a:t>年間で、約１０００人の減少状況にありますが、ひとり親家庭等で子育てする</a:t>
            </a:r>
            <a:r>
              <a:rPr kumimoji="1" lang="en-US" altLang="ja-JP" sz="1200" dirty="0" smtClean="0"/>
              <a:t>18</a:t>
            </a:r>
            <a:r>
              <a:rPr kumimoji="1" lang="ja-JP" altLang="en-US" sz="1200" dirty="0" smtClean="0"/>
              <a:t>歳未満の子どもを持つ家庭は、少しずつ増加している状況です。</a:t>
            </a:r>
            <a:endParaRPr kumimoji="1" lang="ja-JP" altLang="en-US" sz="1200" dirty="0"/>
          </a:p>
        </p:txBody>
      </p:sp>
      <p:sp>
        <p:nvSpPr>
          <p:cNvPr id="3" name="四角形吹き出し 2"/>
          <p:cNvSpPr/>
          <p:nvPr/>
        </p:nvSpPr>
        <p:spPr>
          <a:xfrm>
            <a:off x="9180869" y="258642"/>
            <a:ext cx="2470067" cy="1432046"/>
          </a:xfrm>
          <a:prstGeom prst="wedgeRectCallout">
            <a:avLst>
              <a:gd name="adj1" fmla="val -22094"/>
              <a:gd name="adj2" fmla="val 6159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solidFill>
                  <a:srgbClr val="FF0000"/>
                </a:solidFill>
              </a:rPr>
              <a:t>※</a:t>
            </a:r>
            <a:r>
              <a:rPr kumimoji="1" lang="ja-JP" altLang="en-US" dirty="0" smtClean="0">
                <a:solidFill>
                  <a:srgbClr val="FF0000"/>
                </a:solidFill>
              </a:rPr>
              <a:t>この人たちを実態把握し、必要な子育て支援や保育指導を行うことで子どもの健全育成と虐待予防が図れる</a:t>
            </a:r>
            <a:endParaRPr kumimoji="1" lang="ja-JP" altLang="en-US" dirty="0">
              <a:solidFill>
                <a:srgbClr val="FF0000"/>
              </a:solidFill>
            </a:endParaRPr>
          </a:p>
        </p:txBody>
      </p:sp>
      <p:sp>
        <p:nvSpPr>
          <p:cNvPr id="6" name="減算記号 5"/>
          <p:cNvSpPr/>
          <p:nvPr/>
        </p:nvSpPr>
        <p:spPr>
          <a:xfrm>
            <a:off x="4905375" y="1876425"/>
            <a:ext cx="419100" cy="17145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6592239" y="1622725"/>
            <a:ext cx="2949262" cy="307777"/>
          </a:xfrm>
          <a:prstGeom prst="rect">
            <a:avLst/>
          </a:prstGeom>
          <a:noFill/>
        </p:spPr>
        <p:txBody>
          <a:bodyPr wrap="square" rtlCol="0">
            <a:spAutoFit/>
          </a:bodyPr>
          <a:lstStyle/>
          <a:p>
            <a:r>
              <a:rPr kumimoji="1" lang="en-US" altLang="ja-JP" sz="1400" b="1" dirty="0" smtClean="0"/>
              <a:t>18</a:t>
            </a:r>
            <a:r>
              <a:rPr kumimoji="1" lang="ja-JP" altLang="en-US" sz="1400" b="1" dirty="0" smtClean="0"/>
              <a:t>歳未満の支援家庭の割合（％）</a:t>
            </a:r>
            <a:endParaRPr kumimoji="1" lang="ja-JP" altLang="en-US" sz="1400" b="1" dirty="0"/>
          </a:p>
        </p:txBody>
      </p:sp>
    </p:spTree>
    <p:extLst>
      <p:ext uri="{BB962C8B-B14F-4D97-AF65-F5344CB8AC3E}">
        <p14:creationId xmlns:p14="http://schemas.microsoft.com/office/powerpoint/2010/main" val="4070311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47"/>
          <p:cNvSpPr/>
          <p:nvPr/>
        </p:nvSpPr>
        <p:spPr>
          <a:xfrm>
            <a:off x="85694" y="3118539"/>
            <a:ext cx="5206363" cy="3609505"/>
          </a:xfrm>
          <a:prstGeom prst="round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5701092" y="3083644"/>
            <a:ext cx="6210757" cy="3644400"/>
          </a:xfrm>
          <a:prstGeom prst="round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flipV="1">
            <a:off x="1504335" y="3018973"/>
            <a:ext cx="160450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9770890" y="3314553"/>
            <a:ext cx="1799303" cy="5604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8072444" y="3314553"/>
            <a:ext cx="1484512" cy="5604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5851941" y="3313730"/>
            <a:ext cx="2032667" cy="5604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197261" y="3335219"/>
            <a:ext cx="1799303" cy="5604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697614" y="3357912"/>
            <a:ext cx="2270638" cy="8297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8341483" y="2031546"/>
            <a:ext cx="1103588" cy="5469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103383" y="2103234"/>
            <a:ext cx="1177566" cy="5461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95347" y="2148312"/>
            <a:ext cx="1603919" cy="52512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子育て支援の関係機関</a:t>
            </a:r>
            <a:endParaRPr kumimoji="1" lang="ja-JP" altLang="en-US" dirty="0"/>
          </a:p>
        </p:txBody>
      </p:sp>
      <p:sp>
        <p:nvSpPr>
          <p:cNvPr id="14" name="テキスト ボックス 13"/>
          <p:cNvSpPr txBox="1"/>
          <p:nvPr/>
        </p:nvSpPr>
        <p:spPr>
          <a:xfrm>
            <a:off x="513667" y="2241478"/>
            <a:ext cx="1766735" cy="338554"/>
          </a:xfrm>
          <a:prstGeom prst="rect">
            <a:avLst/>
          </a:prstGeom>
          <a:noFill/>
        </p:spPr>
        <p:txBody>
          <a:bodyPr wrap="square" rtlCol="0">
            <a:spAutoFit/>
          </a:bodyPr>
          <a:lstStyle/>
          <a:p>
            <a:r>
              <a:rPr kumimoji="1" lang="ja-JP" altLang="en-US" sz="1600" dirty="0" smtClean="0"/>
              <a:t>社会福祉協議会</a:t>
            </a:r>
            <a:endParaRPr kumimoji="1" lang="ja-JP" altLang="en-US" sz="1600" dirty="0"/>
          </a:p>
        </p:txBody>
      </p:sp>
      <p:sp>
        <p:nvSpPr>
          <p:cNvPr id="16" name="テキスト ボックス 15"/>
          <p:cNvSpPr txBox="1"/>
          <p:nvPr/>
        </p:nvSpPr>
        <p:spPr>
          <a:xfrm>
            <a:off x="2674766" y="2260027"/>
            <a:ext cx="893348" cy="338554"/>
          </a:xfrm>
          <a:prstGeom prst="rect">
            <a:avLst/>
          </a:prstGeom>
          <a:noFill/>
        </p:spPr>
        <p:txBody>
          <a:bodyPr wrap="square" rtlCol="0">
            <a:spAutoFit/>
          </a:bodyPr>
          <a:lstStyle/>
          <a:p>
            <a:r>
              <a:rPr kumimoji="1" lang="ja-JP" altLang="en-US" sz="1600" dirty="0" smtClean="0"/>
              <a:t>福祉課</a:t>
            </a:r>
            <a:endParaRPr kumimoji="1" lang="ja-JP" altLang="en-US" sz="1600" dirty="0"/>
          </a:p>
        </p:txBody>
      </p:sp>
      <p:sp>
        <p:nvSpPr>
          <p:cNvPr id="17" name="テキスト ボックス 16"/>
          <p:cNvSpPr txBox="1"/>
          <p:nvPr/>
        </p:nvSpPr>
        <p:spPr>
          <a:xfrm>
            <a:off x="4130830" y="2245584"/>
            <a:ext cx="1332573" cy="338554"/>
          </a:xfrm>
          <a:prstGeom prst="rect">
            <a:avLst/>
          </a:prstGeom>
          <a:noFill/>
        </p:spPr>
        <p:txBody>
          <a:bodyPr wrap="square" rtlCol="0">
            <a:spAutoFit/>
          </a:bodyPr>
          <a:lstStyle/>
          <a:p>
            <a:r>
              <a:rPr kumimoji="1" lang="ja-JP" altLang="en-US" sz="1600" dirty="0" smtClean="0"/>
              <a:t>健康増進課</a:t>
            </a:r>
            <a:endParaRPr kumimoji="1" lang="ja-JP" altLang="en-US" sz="1600" dirty="0"/>
          </a:p>
        </p:txBody>
      </p:sp>
      <p:sp>
        <p:nvSpPr>
          <p:cNvPr id="18" name="テキスト ボックス 17"/>
          <p:cNvSpPr txBox="1"/>
          <p:nvPr/>
        </p:nvSpPr>
        <p:spPr>
          <a:xfrm>
            <a:off x="8468111" y="2135733"/>
            <a:ext cx="1152914" cy="338554"/>
          </a:xfrm>
          <a:prstGeom prst="rect">
            <a:avLst/>
          </a:prstGeom>
          <a:noFill/>
        </p:spPr>
        <p:txBody>
          <a:bodyPr wrap="square" rtlCol="0">
            <a:spAutoFit/>
          </a:bodyPr>
          <a:lstStyle/>
          <a:p>
            <a:r>
              <a:rPr kumimoji="1" lang="ja-JP" altLang="en-US" sz="1600" dirty="0" smtClean="0"/>
              <a:t>子ども課</a:t>
            </a:r>
            <a:endParaRPr kumimoji="1" lang="en-US" altLang="ja-JP" sz="1600" dirty="0" smtClean="0"/>
          </a:p>
        </p:txBody>
      </p:sp>
      <p:sp>
        <p:nvSpPr>
          <p:cNvPr id="19" name="テキスト ボックス 18"/>
          <p:cNvSpPr txBox="1"/>
          <p:nvPr/>
        </p:nvSpPr>
        <p:spPr>
          <a:xfrm>
            <a:off x="834413" y="3439492"/>
            <a:ext cx="2242295" cy="646331"/>
          </a:xfrm>
          <a:prstGeom prst="rect">
            <a:avLst/>
          </a:prstGeom>
          <a:noFill/>
        </p:spPr>
        <p:txBody>
          <a:bodyPr wrap="square" rtlCol="0">
            <a:spAutoFit/>
          </a:bodyPr>
          <a:lstStyle/>
          <a:p>
            <a:r>
              <a:rPr kumimoji="1" lang="ja-JP" altLang="en-US" dirty="0" smtClean="0"/>
              <a:t>民生委員・児童委員</a:t>
            </a:r>
            <a:endParaRPr kumimoji="1" lang="en-US" altLang="ja-JP" dirty="0" smtClean="0"/>
          </a:p>
          <a:p>
            <a:r>
              <a:rPr lang="ja-JP" altLang="en-US" dirty="0" smtClean="0"/>
              <a:t>主任児童</a:t>
            </a:r>
            <a:r>
              <a:rPr lang="ja-JP" altLang="en-US" dirty="0"/>
              <a:t>委員</a:t>
            </a:r>
            <a:endParaRPr kumimoji="1" lang="ja-JP" altLang="en-US" dirty="0"/>
          </a:p>
        </p:txBody>
      </p:sp>
      <p:sp>
        <p:nvSpPr>
          <p:cNvPr id="20" name="テキスト ボックス 19"/>
          <p:cNvSpPr txBox="1"/>
          <p:nvPr/>
        </p:nvSpPr>
        <p:spPr>
          <a:xfrm>
            <a:off x="3488470" y="3487726"/>
            <a:ext cx="1504336" cy="338554"/>
          </a:xfrm>
          <a:prstGeom prst="rect">
            <a:avLst/>
          </a:prstGeom>
          <a:noFill/>
        </p:spPr>
        <p:txBody>
          <a:bodyPr wrap="square" rtlCol="0">
            <a:spAutoFit/>
          </a:bodyPr>
          <a:lstStyle/>
          <a:p>
            <a:r>
              <a:rPr kumimoji="1" lang="ja-JP" altLang="en-US" sz="1600" dirty="0" smtClean="0"/>
              <a:t>母子推進委員</a:t>
            </a:r>
            <a:endParaRPr kumimoji="1" lang="ja-JP" altLang="en-US" sz="1600" dirty="0"/>
          </a:p>
        </p:txBody>
      </p:sp>
      <p:sp>
        <p:nvSpPr>
          <p:cNvPr id="21" name="テキスト ボックス 20"/>
          <p:cNvSpPr txBox="1"/>
          <p:nvPr/>
        </p:nvSpPr>
        <p:spPr>
          <a:xfrm>
            <a:off x="5877369" y="3333054"/>
            <a:ext cx="2158340" cy="830997"/>
          </a:xfrm>
          <a:prstGeom prst="rect">
            <a:avLst/>
          </a:prstGeom>
          <a:noFill/>
        </p:spPr>
        <p:txBody>
          <a:bodyPr wrap="square" rtlCol="0">
            <a:spAutoFit/>
          </a:bodyPr>
          <a:lstStyle/>
          <a:p>
            <a:r>
              <a:rPr kumimoji="1" lang="ja-JP" altLang="en-US" sz="1600" dirty="0" smtClean="0"/>
              <a:t>子育て支援センター</a:t>
            </a:r>
            <a:endParaRPr kumimoji="1" lang="en-US" altLang="ja-JP" sz="1600" dirty="0" smtClean="0"/>
          </a:p>
          <a:p>
            <a:r>
              <a:rPr lang="ja-JP" altLang="en-US" sz="1600" dirty="0" smtClean="0"/>
              <a:t>つどいの広場・児童館</a:t>
            </a:r>
            <a:endParaRPr lang="en-US" altLang="ja-JP" sz="1600" dirty="0" smtClean="0"/>
          </a:p>
          <a:p>
            <a:endParaRPr kumimoji="1" lang="ja-JP" altLang="en-US" sz="1600" dirty="0"/>
          </a:p>
        </p:txBody>
      </p:sp>
      <p:sp>
        <p:nvSpPr>
          <p:cNvPr id="22" name="テキスト ボックス 21"/>
          <p:cNvSpPr txBox="1"/>
          <p:nvPr/>
        </p:nvSpPr>
        <p:spPr>
          <a:xfrm>
            <a:off x="8096864" y="3425495"/>
            <a:ext cx="1592826" cy="338554"/>
          </a:xfrm>
          <a:prstGeom prst="rect">
            <a:avLst/>
          </a:prstGeom>
          <a:noFill/>
        </p:spPr>
        <p:txBody>
          <a:bodyPr wrap="square" rtlCol="0">
            <a:spAutoFit/>
          </a:bodyPr>
          <a:lstStyle/>
          <a:p>
            <a:r>
              <a:rPr kumimoji="1" lang="ja-JP" altLang="en-US" sz="1600" dirty="0" smtClean="0"/>
              <a:t>総合相談窓口</a:t>
            </a:r>
            <a:endParaRPr kumimoji="1" lang="ja-JP" altLang="en-US" sz="1600" dirty="0"/>
          </a:p>
        </p:txBody>
      </p:sp>
      <p:sp>
        <p:nvSpPr>
          <p:cNvPr id="23" name="テキスト ボックス 22"/>
          <p:cNvSpPr txBox="1"/>
          <p:nvPr/>
        </p:nvSpPr>
        <p:spPr>
          <a:xfrm>
            <a:off x="9962618" y="3434230"/>
            <a:ext cx="1607575" cy="338554"/>
          </a:xfrm>
          <a:prstGeom prst="rect">
            <a:avLst/>
          </a:prstGeom>
          <a:noFill/>
        </p:spPr>
        <p:txBody>
          <a:bodyPr wrap="square" rtlCol="0">
            <a:spAutoFit/>
          </a:bodyPr>
          <a:lstStyle/>
          <a:p>
            <a:r>
              <a:rPr kumimoji="1" lang="ja-JP" altLang="en-US" sz="1600" dirty="0" smtClean="0"/>
              <a:t>保育園・幼稚園</a:t>
            </a:r>
            <a:endParaRPr kumimoji="1" lang="ja-JP" altLang="en-US" sz="1600" dirty="0"/>
          </a:p>
        </p:txBody>
      </p:sp>
      <p:sp>
        <p:nvSpPr>
          <p:cNvPr id="29" name="正方形/長方形 28"/>
          <p:cNvSpPr/>
          <p:nvPr/>
        </p:nvSpPr>
        <p:spPr>
          <a:xfrm>
            <a:off x="6990818" y="2923654"/>
            <a:ext cx="377558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rot="5400000">
            <a:off x="4182697" y="2981620"/>
            <a:ext cx="69712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rot="5400000" flipV="1">
            <a:off x="6783725" y="3088560"/>
            <a:ext cx="37553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rot="5400000" flipV="1">
            <a:off x="8427869" y="2919311"/>
            <a:ext cx="740818" cy="59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rot="5400000" flipV="1">
            <a:off x="10549226" y="3108668"/>
            <a:ext cx="37553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rot="5400000" flipV="1">
            <a:off x="1356393" y="2832780"/>
            <a:ext cx="37553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rot="5400000" flipV="1">
            <a:off x="2879893" y="2812701"/>
            <a:ext cx="37553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rot="5400000" flipV="1">
            <a:off x="2042130" y="3165583"/>
            <a:ext cx="33893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1" name="表 40"/>
          <p:cNvGraphicFramePr>
            <a:graphicFrameLocks noGrp="1"/>
          </p:cNvGraphicFramePr>
          <p:nvPr>
            <p:extLst>
              <p:ext uri="{D42A27DB-BD31-4B8C-83A1-F6EECF244321}">
                <p14:modId xmlns:p14="http://schemas.microsoft.com/office/powerpoint/2010/main" val="923261915"/>
              </p:ext>
            </p:extLst>
          </p:nvPr>
        </p:nvGraphicFramePr>
        <p:xfrm>
          <a:off x="582296" y="4305329"/>
          <a:ext cx="2539144" cy="1786325"/>
        </p:xfrm>
        <a:graphic>
          <a:graphicData uri="http://schemas.openxmlformats.org/drawingml/2006/table">
            <a:tbl>
              <a:tblPr>
                <a:tableStyleId>{5C22544A-7EE6-4342-B048-85BDC9FD1C3A}</a:tableStyleId>
              </a:tblPr>
              <a:tblGrid>
                <a:gridCol w="634786"/>
                <a:gridCol w="634786"/>
                <a:gridCol w="634786"/>
                <a:gridCol w="634786"/>
              </a:tblGrid>
              <a:tr h="374546">
                <a:tc>
                  <a:txBody>
                    <a:bodyPr/>
                    <a:lstStyle/>
                    <a:p>
                      <a:pPr algn="ctr" fontAlgn="ctr"/>
                      <a:r>
                        <a:rPr lang="ja-JP" altLang="en-US" sz="900" u="none" strike="noStrike">
                          <a:effectLst/>
                        </a:rPr>
                        <a:t>単位民児協</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ctr" fontAlgn="ctr"/>
                      <a:r>
                        <a:rPr lang="zh-TW" altLang="en-US" sz="900" u="none" strike="noStrike">
                          <a:effectLst/>
                        </a:rPr>
                        <a:t>民生</a:t>
                      </a:r>
                      <a:br>
                        <a:rPr lang="zh-TW" altLang="en-US" sz="900" u="none" strike="noStrike">
                          <a:effectLst/>
                        </a:rPr>
                      </a:br>
                      <a:r>
                        <a:rPr lang="zh-TW" altLang="en-US" sz="900" u="none" strike="noStrike">
                          <a:effectLst/>
                        </a:rPr>
                        <a:t>児童委員</a:t>
                      </a:r>
                      <a:endPar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ctr" fontAlgn="ctr"/>
                      <a:r>
                        <a:rPr lang="zh-TW" altLang="en-US" sz="900" u="none" strike="noStrike">
                          <a:effectLst/>
                        </a:rPr>
                        <a:t>主任</a:t>
                      </a:r>
                      <a:br>
                        <a:rPr lang="zh-TW" altLang="en-US" sz="900" u="none" strike="noStrike">
                          <a:effectLst/>
                        </a:rPr>
                      </a:br>
                      <a:r>
                        <a:rPr lang="zh-TW" altLang="en-US" sz="900" u="none" strike="noStrike">
                          <a:effectLst/>
                        </a:rPr>
                        <a:t>児童委員</a:t>
                      </a:r>
                      <a:endPar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a:effectLst/>
                        </a:rPr>
                        <a:t>委員合計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3777">
                <a:tc>
                  <a:txBody>
                    <a:bodyPr/>
                    <a:lstStyle/>
                    <a:p>
                      <a:pPr algn="ctr" fontAlgn="ctr"/>
                      <a:r>
                        <a:rPr lang="ja-JP" altLang="en-US" sz="1100" u="none" strike="noStrike">
                          <a:effectLst/>
                        </a:rPr>
                        <a:t>山鹿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67</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73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42894">
                <a:tc>
                  <a:txBody>
                    <a:bodyPr/>
                    <a:lstStyle/>
                    <a:p>
                      <a:pPr algn="ctr" fontAlgn="ctr"/>
                      <a:r>
                        <a:rPr lang="ja-JP" altLang="en-US" sz="1100" u="none" strike="noStrike">
                          <a:effectLst/>
                        </a:rPr>
                        <a:t>鹿北</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3777">
                <a:tc>
                  <a:txBody>
                    <a:bodyPr/>
                    <a:lstStyle/>
                    <a:p>
                      <a:pPr algn="ctr" fontAlgn="ctr"/>
                      <a:r>
                        <a:rPr lang="ja-JP" altLang="en-US" sz="1100" u="none" strike="noStrike">
                          <a:effectLst/>
                        </a:rPr>
                        <a:t>菊鹿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3777">
                <a:tc>
                  <a:txBody>
                    <a:bodyPr/>
                    <a:lstStyle/>
                    <a:p>
                      <a:pPr algn="ctr" fontAlgn="ctr"/>
                      <a:r>
                        <a:rPr lang="ja-JP" altLang="en-US" sz="1100" u="none" strike="noStrike">
                          <a:effectLst/>
                        </a:rPr>
                        <a:t>鹿本</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3777">
                <a:tc>
                  <a:txBody>
                    <a:bodyPr/>
                    <a:lstStyle/>
                    <a:p>
                      <a:pPr algn="ctr" fontAlgn="ctr"/>
                      <a:r>
                        <a:rPr lang="ja-JP" altLang="en-US" sz="1100" u="none" strike="noStrike">
                          <a:effectLst/>
                        </a:rPr>
                        <a:t>鹿央</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3777">
                <a:tc>
                  <a:txBody>
                    <a:bodyPr/>
                    <a:lstStyle/>
                    <a:p>
                      <a:pPr algn="ctr" fontAlgn="ctr"/>
                      <a:r>
                        <a:rPr lang="ja-JP" altLang="en-US" sz="1100" u="none" strike="noStrike">
                          <a:effectLst/>
                        </a:rPr>
                        <a:t>合計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133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dirty="0">
                          <a:effectLst/>
                        </a:rPr>
                        <a:t>147</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739857475"/>
              </p:ext>
            </p:extLst>
          </p:nvPr>
        </p:nvGraphicFramePr>
        <p:xfrm>
          <a:off x="5862538" y="4202339"/>
          <a:ext cx="1930400" cy="1411605"/>
        </p:xfrm>
        <a:graphic>
          <a:graphicData uri="http://schemas.openxmlformats.org/drawingml/2006/table">
            <a:tbl>
              <a:tblPr>
                <a:tableStyleId>{5C22544A-7EE6-4342-B048-85BDC9FD1C3A}</a:tableStyleId>
              </a:tblPr>
              <a:tblGrid>
                <a:gridCol w="1369348"/>
                <a:gridCol w="561052"/>
              </a:tblGrid>
              <a:tr h="171450">
                <a:tc>
                  <a:txBody>
                    <a:bodyPr/>
                    <a:lstStyle/>
                    <a:p>
                      <a:pPr algn="ctr" fontAlgn="ctr"/>
                      <a:r>
                        <a:rPr lang="ja-JP" altLang="en-US" sz="900" u="none" strike="noStrike" dirty="0">
                          <a:effectLst/>
                        </a:rPr>
                        <a:t>センター名</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900" u="none" strike="noStrike">
                          <a:effectLst/>
                        </a:rPr>
                        <a:t>担当者数</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山鹿子育て支援センター</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鹿北子育て支援センター</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dirty="0">
                          <a:effectLst/>
                        </a:rPr>
                        <a:t>菊鹿子育て支援センター</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鹿本子育て支援センター</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鹿央子育て支援センター</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つどいの広場「おさか童夢」</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a:effectLst/>
                        </a:rPr>
                        <a:t>合計</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dirty="0">
                          <a:effectLst/>
                        </a:rPr>
                        <a:t>13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sp>
        <p:nvSpPr>
          <p:cNvPr id="44" name="正方形/長方形 43"/>
          <p:cNvSpPr/>
          <p:nvPr/>
        </p:nvSpPr>
        <p:spPr>
          <a:xfrm>
            <a:off x="7907448" y="3588839"/>
            <a:ext cx="15665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9565295" y="3556708"/>
            <a:ext cx="205595"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6" name="表 45"/>
          <p:cNvGraphicFramePr>
            <a:graphicFrameLocks noGrp="1"/>
          </p:cNvGraphicFramePr>
          <p:nvPr>
            <p:extLst>
              <p:ext uri="{D42A27DB-BD31-4B8C-83A1-F6EECF244321}">
                <p14:modId xmlns:p14="http://schemas.microsoft.com/office/powerpoint/2010/main" val="3553582407"/>
              </p:ext>
            </p:extLst>
          </p:nvPr>
        </p:nvGraphicFramePr>
        <p:xfrm>
          <a:off x="5859342" y="5724366"/>
          <a:ext cx="1930400" cy="348615"/>
        </p:xfrm>
        <a:graphic>
          <a:graphicData uri="http://schemas.openxmlformats.org/drawingml/2006/table">
            <a:tbl>
              <a:tblPr>
                <a:tableStyleId>{5C22544A-7EE6-4342-B048-85BDC9FD1C3A}</a:tableStyleId>
              </a:tblPr>
              <a:tblGrid>
                <a:gridCol w="1369348"/>
                <a:gridCol w="561052"/>
              </a:tblGrid>
              <a:tr h="171450">
                <a:tc>
                  <a:txBody>
                    <a:bodyPr/>
                    <a:lstStyle/>
                    <a:p>
                      <a:pPr algn="ctr" fontAlgn="ctr"/>
                      <a:r>
                        <a:rPr lang="ja-JP" altLang="en-US" sz="900" u="none" strike="noStrike" dirty="0">
                          <a:effectLst/>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900" u="none" strike="noStrike">
                          <a:effectLst/>
                        </a:rPr>
                        <a:t>担当者数</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71450">
                <a:tc>
                  <a:txBody>
                    <a:bodyPr/>
                    <a:lstStyle/>
                    <a:p>
                      <a:pPr algn="ctr" fontAlgn="ctr"/>
                      <a:r>
                        <a:rPr lang="ja-JP" altLang="en-US" sz="900" u="none" strike="noStrike" dirty="0">
                          <a:effectLst/>
                        </a:rPr>
                        <a:t>児童センター（館）</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dirty="0">
                          <a:effectLst/>
                        </a:rPr>
                        <a:t>8</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719100063"/>
              </p:ext>
            </p:extLst>
          </p:nvPr>
        </p:nvGraphicFramePr>
        <p:xfrm>
          <a:off x="8230207" y="4187656"/>
          <a:ext cx="1195290" cy="780816"/>
        </p:xfrm>
        <a:graphic>
          <a:graphicData uri="http://schemas.openxmlformats.org/drawingml/2006/table">
            <a:tbl>
              <a:tblPr>
                <a:tableStyleId>{5C22544A-7EE6-4342-B048-85BDC9FD1C3A}</a:tableStyleId>
              </a:tblPr>
              <a:tblGrid>
                <a:gridCol w="748355"/>
                <a:gridCol w="446935"/>
              </a:tblGrid>
              <a:tr h="260272">
                <a:tc>
                  <a:txBody>
                    <a:bodyPr/>
                    <a:lstStyle/>
                    <a:p>
                      <a:pPr algn="l" fontAlgn="ctr"/>
                      <a:r>
                        <a:rPr lang="ja-JP" altLang="en-US" sz="900" u="none" strike="noStrike">
                          <a:effectLst/>
                        </a:rPr>
                        <a:t>保育相談員</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900" u="none" strike="noStrike">
                          <a:effectLst/>
                        </a:rPr>
                        <a:t>2</a:t>
                      </a:r>
                      <a:endPar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60272">
                <a:tc>
                  <a:txBody>
                    <a:bodyPr/>
                    <a:lstStyle/>
                    <a:p>
                      <a:pPr algn="l" fontAlgn="ctr"/>
                      <a:r>
                        <a:rPr lang="ja-JP" altLang="en-US" sz="900" u="none" strike="noStrike">
                          <a:effectLst/>
                        </a:rPr>
                        <a:t>子ども相談員</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900" u="none" strike="noStrike">
                          <a:effectLst/>
                        </a:rPr>
                        <a:t>4</a:t>
                      </a:r>
                      <a:endPar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60272">
                <a:tc>
                  <a:txBody>
                    <a:bodyPr/>
                    <a:lstStyle/>
                    <a:p>
                      <a:pPr algn="l" fontAlgn="ctr"/>
                      <a:r>
                        <a:rPr lang="ja-JP" altLang="en-US" sz="900" u="none" strike="noStrike">
                          <a:effectLst/>
                        </a:rPr>
                        <a:t>合計</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900" u="none" strike="noStrike" dirty="0">
                          <a:effectLst/>
                        </a:rPr>
                        <a:t>6</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98381534"/>
              </p:ext>
            </p:extLst>
          </p:nvPr>
        </p:nvGraphicFramePr>
        <p:xfrm>
          <a:off x="3442281" y="4308389"/>
          <a:ext cx="1155700" cy="1320165"/>
        </p:xfrm>
        <a:graphic>
          <a:graphicData uri="http://schemas.openxmlformats.org/drawingml/2006/table">
            <a:tbl>
              <a:tblPr>
                <a:tableStyleId>{5C22544A-7EE6-4342-B048-85BDC9FD1C3A}</a:tableStyleId>
              </a:tblPr>
              <a:tblGrid>
                <a:gridCol w="598431"/>
                <a:gridCol w="557269"/>
              </a:tblGrid>
              <a:tr h="171450">
                <a:tc>
                  <a:txBody>
                    <a:bodyPr/>
                    <a:lstStyle/>
                    <a:p>
                      <a:pPr algn="l" fontAlgn="ctr"/>
                      <a:r>
                        <a:rPr lang="ja-JP" altLang="en-US" sz="1100" u="none" strike="noStrike" dirty="0">
                          <a:effectLst/>
                        </a:rPr>
                        <a:t>地域</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1100" u="none" strike="noStrike">
                          <a:effectLst/>
                        </a:rPr>
                        <a:t>人数</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28600">
                <a:tc>
                  <a:txBody>
                    <a:bodyPr/>
                    <a:lstStyle/>
                    <a:p>
                      <a:pPr algn="l" fontAlgn="ctr"/>
                      <a:r>
                        <a:rPr lang="ja-JP" altLang="en-US" sz="1100" u="none" strike="noStrike">
                          <a:effectLst/>
                        </a:rPr>
                        <a:t>山鹿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28600">
                <a:tc>
                  <a:txBody>
                    <a:bodyPr/>
                    <a:lstStyle/>
                    <a:p>
                      <a:pPr algn="l" fontAlgn="ctr"/>
                      <a:r>
                        <a:rPr lang="ja-JP" altLang="en-US" sz="1100" u="none" strike="noStrike">
                          <a:effectLst/>
                        </a:rPr>
                        <a:t>鹿北</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28600">
                <a:tc>
                  <a:txBody>
                    <a:bodyPr/>
                    <a:lstStyle/>
                    <a:p>
                      <a:pPr algn="l" fontAlgn="ctr"/>
                      <a:r>
                        <a:rPr lang="ja-JP" altLang="en-US" sz="1100" u="none" strike="noStrike">
                          <a:effectLst/>
                        </a:rPr>
                        <a:t>鹿央</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28600">
                <a:tc>
                  <a:txBody>
                    <a:bodyPr/>
                    <a:lstStyle/>
                    <a:p>
                      <a:pPr algn="l" fontAlgn="ctr"/>
                      <a:r>
                        <a:rPr lang="ja-JP" altLang="en-US" sz="1100" u="none" strike="noStrike">
                          <a:effectLst/>
                        </a:rPr>
                        <a:t>鹿本</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28600">
                <a:tc>
                  <a:txBody>
                    <a:bodyPr/>
                    <a:lstStyle/>
                    <a:p>
                      <a:pPr algn="l" fontAlgn="ctr"/>
                      <a:r>
                        <a:rPr lang="ja-JP" altLang="en-US" sz="1100" u="none" strike="noStrike" dirty="0">
                          <a:effectLst/>
                        </a:rPr>
                        <a:t>菊鹿</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dirty="0">
                          <a:effectLst/>
                        </a:rPr>
                        <a:t>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621077089"/>
              </p:ext>
            </p:extLst>
          </p:nvPr>
        </p:nvGraphicFramePr>
        <p:xfrm>
          <a:off x="5877368" y="6068564"/>
          <a:ext cx="1901471" cy="370872"/>
        </p:xfrm>
        <a:graphic>
          <a:graphicData uri="http://schemas.openxmlformats.org/drawingml/2006/table">
            <a:tbl>
              <a:tblPr>
                <a:tableStyleId>{5C22544A-7EE6-4342-B048-85BDC9FD1C3A}</a:tableStyleId>
              </a:tblPr>
              <a:tblGrid>
                <a:gridCol w="1406568"/>
                <a:gridCol w="494903"/>
              </a:tblGrid>
              <a:tr h="185436">
                <a:tc>
                  <a:txBody>
                    <a:bodyPr/>
                    <a:lstStyle/>
                    <a:p>
                      <a:pPr algn="ctr"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1100" u="none" strike="noStrike">
                          <a:effectLst/>
                        </a:rPr>
                        <a:t>担当者</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185436">
                <a:tc>
                  <a:txBody>
                    <a:bodyPr/>
                    <a:lstStyle/>
                    <a:p>
                      <a:pPr algn="ctr" fontAlgn="ctr"/>
                      <a:r>
                        <a:rPr lang="ja-JP" altLang="en-US" sz="1100" u="none" strike="noStrike" dirty="0">
                          <a:effectLst/>
                        </a:rPr>
                        <a:t>病後児保育室</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ja-JP" altLang="en-US" sz="1100" u="none" strike="noStrike" dirty="0" smtClean="0">
                          <a:effectLst/>
                        </a:rPr>
                        <a:t>　</a:t>
                      </a:r>
                      <a:r>
                        <a:rPr lang="en-US" altLang="ja-JP" sz="1100" u="none" strike="noStrike" dirty="0" smtClean="0">
                          <a:effectLst/>
                        </a:rPr>
                        <a:t>2</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182355160"/>
              </p:ext>
            </p:extLst>
          </p:nvPr>
        </p:nvGraphicFramePr>
        <p:xfrm>
          <a:off x="10013393" y="4187656"/>
          <a:ext cx="1340407" cy="1901416"/>
        </p:xfrm>
        <a:graphic>
          <a:graphicData uri="http://schemas.openxmlformats.org/drawingml/2006/table">
            <a:tbl>
              <a:tblPr>
                <a:tableStyleId>{5C22544A-7EE6-4342-B048-85BDC9FD1C3A}</a:tableStyleId>
              </a:tblPr>
              <a:tblGrid>
                <a:gridCol w="283613"/>
                <a:gridCol w="580730"/>
                <a:gridCol w="476064"/>
              </a:tblGrid>
              <a:tr h="300619">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l" fontAlgn="ctr"/>
                      <a:r>
                        <a:rPr lang="ja-JP" altLang="en-US" sz="1000" u="none" strike="noStrike">
                          <a:effectLst/>
                        </a:rPr>
                        <a:t>箇所数</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300619">
                <a:tc rowSpan="4">
                  <a:txBody>
                    <a:bodyPr/>
                    <a:lstStyle/>
                    <a:p>
                      <a:pPr algn="ctr" fontAlgn="ctr"/>
                      <a:r>
                        <a:rPr lang="ja-JP" altLang="en-US" sz="1100" u="none" strike="noStrike">
                          <a:effectLst/>
                        </a:rPr>
                        <a:t>保育園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solidFill>
                      <a:schemeClr val="accent1">
                        <a:lumMod val="60000"/>
                        <a:lumOff val="40000"/>
                      </a:schemeClr>
                    </a:solidFill>
                  </a:tcPr>
                </a:tc>
                <a:tc>
                  <a:txBody>
                    <a:bodyPr/>
                    <a:lstStyle/>
                    <a:p>
                      <a:pPr algn="l" fontAlgn="ctr"/>
                      <a:r>
                        <a:rPr lang="ja-JP" altLang="en-US" sz="1100" u="none" strike="noStrike">
                          <a:effectLst/>
                        </a:rPr>
                        <a:t>公立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300619">
                <a:tc vMerge="1">
                  <a:txBody>
                    <a:bodyPr/>
                    <a:lstStyle/>
                    <a:p>
                      <a:endParaRPr kumimoji="1" lang="ja-JP" altLang="en-US"/>
                    </a:p>
                  </a:txBody>
                  <a:tcPr/>
                </a:tc>
                <a:tc>
                  <a:txBody>
                    <a:bodyPr/>
                    <a:lstStyle/>
                    <a:p>
                      <a:pPr algn="l" fontAlgn="ctr"/>
                      <a:r>
                        <a:rPr lang="ja-JP" altLang="en-US" sz="1100" u="none" strike="noStrike">
                          <a:effectLst/>
                        </a:rPr>
                        <a:t>私立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16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300619">
                <a:tc vMerge="1">
                  <a:txBody>
                    <a:bodyPr/>
                    <a:lstStyle/>
                    <a:p>
                      <a:endParaRPr kumimoji="1" lang="ja-JP" altLang="en-US"/>
                    </a:p>
                  </a:txBody>
                  <a:tcPr/>
                </a:tc>
                <a:tc>
                  <a:txBody>
                    <a:bodyPr/>
                    <a:lstStyle/>
                    <a:p>
                      <a:pPr algn="l" fontAlgn="ctr"/>
                      <a:r>
                        <a:rPr lang="ja-JP" altLang="en-US" sz="1100" u="none" strike="noStrike">
                          <a:effectLst/>
                        </a:rPr>
                        <a:t>院内</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2980">
                <a:tc vMerge="1">
                  <a:txBody>
                    <a:bodyPr/>
                    <a:lstStyle/>
                    <a:p>
                      <a:endParaRPr kumimoji="1" lang="ja-JP" altLang="en-US"/>
                    </a:p>
                  </a:txBody>
                  <a:tcPr/>
                </a:tc>
                <a:tc>
                  <a:txBody>
                    <a:bodyPr/>
                    <a:lstStyle/>
                    <a:p>
                      <a:pPr algn="l" fontAlgn="ctr"/>
                      <a:r>
                        <a:rPr lang="ja-JP" altLang="en-US" sz="1100" u="none" strike="noStrike">
                          <a:effectLst/>
                        </a:rPr>
                        <a:t>無認可</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2980">
                <a:tc rowSpan="2">
                  <a:txBody>
                    <a:bodyPr/>
                    <a:lstStyle/>
                    <a:p>
                      <a:pPr algn="ctr" fontAlgn="ctr"/>
                      <a:r>
                        <a:rPr lang="ja-JP" altLang="en-US" sz="1100" u="none" strike="noStrike">
                          <a:effectLst/>
                        </a:rPr>
                        <a:t>幼稚園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solidFill>
                      <a:schemeClr val="accent1">
                        <a:lumMod val="60000"/>
                        <a:lumOff val="40000"/>
                      </a:schemeClr>
                    </a:solidFill>
                  </a:tcPr>
                </a:tc>
                <a:tc>
                  <a:txBody>
                    <a:bodyPr/>
                    <a:lstStyle/>
                    <a:p>
                      <a:pPr algn="l" fontAlgn="ctr"/>
                      <a:r>
                        <a:rPr lang="ja-JP" altLang="en-US" sz="1100" u="none" strike="noStrike">
                          <a:effectLst/>
                        </a:rPr>
                        <a:t>公立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r h="232980">
                <a:tc vMerge="1">
                  <a:txBody>
                    <a:bodyPr/>
                    <a:lstStyle/>
                    <a:p>
                      <a:endParaRPr kumimoji="1" lang="ja-JP" altLang="en-US"/>
                    </a:p>
                  </a:txBody>
                  <a:tcPr/>
                </a:tc>
                <a:tc>
                  <a:txBody>
                    <a:bodyPr/>
                    <a:lstStyle/>
                    <a:p>
                      <a:pPr algn="l" fontAlgn="ctr"/>
                      <a:r>
                        <a:rPr lang="ja-JP" altLang="en-US" sz="1100" u="none" strike="noStrike">
                          <a:effectLst/>
                        </a:rPr>
                        <a:t>子ども園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1">
                        <a:lumMod val="60000"/>
                        <a:lumOff val="40000"/>
                      </a:schemeClr>
                    </a:solidFill>
                  </a:tcPr>
                </a:tc>
              </a:tr>
            </a:tbl>
          </a:graphicData>
        </a:graphic>
      </p:graphicFrame>
      <p:sp>
        <p:nvSpPr>
          <p:cNvPr id="49" name="角丸四角形 48"/>
          <p:cNvSpPr/>
          <p:nvPr/>
        </p:nvSpPr>
        <p:spPr>
          <a:xfrm>
            <a:off x="2484321" y="2109783"/>
            <a:ext cx="1166356" cy="5461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3351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288512" y="1393314"/>
            <a:ext cx="3821204" cy="513991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75855" y="159962"/>
            <a:ext cx="10515600" cy="1179442"/>
          </a:xfrm>
        </p:spPr>
        <p:txBody>
          <a:bodyPr>
            <a:normAutofit fontScale="90000"/>
          </a:bodyPr>
          <a:lstStyle/>
          <a:p>
            <a:r>
              <a:rPr kumimoji="1" lang="ja-JP" altLang="en-US" sz="4000" dirty="0" smtClean="0"/>
              <a:t>相談内容および相談件数</a:t>
            </a:r>
            <a:r>
              <a:rPr kumimoji="1" lang="en-US" altLang="ja-JP" dirty="0" smtClean="0"/>
              <a:t/>
            </a:r>
            <a:br>
              <a:rPr kumimoji="1" lang="en-US" altLang="ja-JP" dirty="0" smtClean="0"/>
            </a:br>
            <a:r>
              <a:rPr lang="ja-JP" altLang="en-US" dirty="0"/>
              <a:t>　</a:t>
            </a:r>
            <a:r>
              <a:rPr lang="ja-JP" altLang="en-US" sz="2800" dirty="0" smtClean="0"/>
              <a:t>～子育て支援センター・総合相談窓口の状況～</a:t>
            </a:r>
            <a:endParaRPr kumimoji="1" lang="ja-JP" altLang="en-US" sz="2800"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230829417"/>
              </p:ext>
            </p:extLst>
          </p:nvPr>
        </p:nvGraphicFramePr>
        <p:xfrm>
          <a:off x="330856" y="1733200"/>
          <a:ext cx="3339131" cy="4809270"/>
        </p:xfrm>
        <a:graphic>
          <a:graphicData uri="http://schemas.openxmlformats.org/drawingml/2006/table">
            <a:tbl>
              <a:tblPr>
                <a:tableStyleId>{5C22544A-7EE6-4342-B048-85BDC9FD1C3A}</a:tableStyleId>
              </a:tblPr>
              <a:tblGrid>
                <a:gridCol w="355614"/>
                <a:gridCol w="355614"/>
                <a:gridCol w="406801"/>
                <a:gridCol w="416281"/>
                <a:gridCol w="429118"/>
                <a:gridCol w="429118"/>
                <a:gridCol w="479603"/>
                <a:gridCol w="466982"/>
              </a:tblGrid>
              <a:tr h="606114">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H21</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H22</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H23</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H24</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H25</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H26</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727398">
                <a:tc rowSpan="2">
                  <a:txBody>
                    <a:bodyPr/>
                    <a:lstStyle/>
                    <a:p>
                      <a:pPr algn="ctr" fontAlgn="ctr"/>
                      <a:r>
                        <a:rPr lang="ja-JP" altLang="en-US" sz="900" u="none" strike="noStrike">
                          <a:effectLst/>
                        </a:rPr>
                        <a:t>子どもに関して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tc>
                <a:tc>
                  <a:txBody>
                    <a:bodyPr/>
                    <a:lstStyle/>
                    <a:p>
                      <a:pPr algn="ctr" fontAlgn="ctr"/>
                      <a:r>
                        <a:rPr lang="zh-TW" altLang="en-US" sz="900" u="none" strike="noStrike" dirty="0">
                          <a:effectLst/>
                        </a:rPr>
                        <a:t>基本的生活習慣</a:t>
                      </a: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218</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280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254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136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50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53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727398">
                <a:tc vMerge="1">
                  <a:txBody>
                    <a:bodyPr/>
                    <a:lstStyle/>
                    <a:p>
                      <a:endParaRPr kumimoji="1" lang="ja-JP" altLang="en-US"/>
                    </a:p>
                  </a:txBody>
                  <a:tcPr/>
                </a:tc>
                <a:tc>
                  <a:txBody>
                    <a:bodyPr/>
                    <a:lstStyle/>
                    <a:p>
                      <a:pPr algn="ctr" fontAlgn="ctr"/>
                      <a:r>
                        <a:rPr lang="ja-JP" altLang="en-US" sz="900" u="none" strike="noStrike">
                          <a:effectLst/>
                        </a:rPr>
                        <a:t>発育・発達</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102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105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54015">
                <a:tc gridSpan="2">
                  <a:txBody>
                    <a:bodyPr/>
                    <a:lstStyle/>
                    <a:p>
                      <a:pPr algn="ctr" fontAlgn="ctr"/>
                      <a:r>
                        <a:rPr lang="ja-JP" altLang="en-US" sz="900" u="none" strike="noStrike">
                          <a:effectLst/>
                        </a:rPr>
                        <a:t>医学的問題</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hMerge="1">
                  <a:txBody>
                    <a:bodyPr/>
                    <a:lstStyle/>
                    <a:p>
                      <a:endParaRPr kumimoji="1" lang="ja-JP" altLang="en-US"/>
                    </a:p>
                  </a:txBody>
                  <a:tcPr/>
                </a:tc>
                <a:tc>
                  <a:txBody>
                    <a:bodyPr/>
                    <a:lstStyle/>
                    <a:p>
                      <a:pPr algn="ctr" fontAlgn="ctr"/>
                      <a:r>
                        <a:rPr lang="en-US" altLang="ja-JP" sz="1100" u="none" strike="noStrike">
                          <a:effectLst/>
                        </a:rPr>
                        <a:t>19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6466">
                <a:tc rowSpan="2">
                  <a:txBody>
                    <a:bodyPr/>
                    <a:lstStyle/>
                    <a:p>
                      <a:pPr algn="ctr" fontAlgn="ctr"/>
                      <a:r>
                        <a:rPr lang="ja-JP" altLang="en-US" sz="800" u="none" strike="noStrike">
                          <a:effectLst/>
                        </a:rPr>
                        <a:t>環境・育児に関して</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tc>
                <a:tc>
                  <a:txBody>
                    <a:bodyPr/>
                    <a:lstStyle/>
                    <a:p>
                      <a:pPr algn="ctr" fontAlgn="ctr"/>
                      <a:r>
                        <a:rPr lang="ja-JP" altLang="en-US" sz="900" u="none" strike="noStrike">
                          <a:effectLst/>
                        </a:rPr>
                        <a:t>環境</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257</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255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255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101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55</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54015">
                <a:tc vMerge="1">
                  <a:txBody>
                    <a:bodyPr/>
                    <a:lstStyle/>
                    <a:p>
                      <a:endParaRPr kumimoji="1" lang="ja-JP" altLang="en-US"/>
                    </a:p>
                  </a:txBody>
                  <a:tcPr/>
                </a:tc>
                <a:tc>
                  <a:txBody>
                    <a:bodyPr/>
                    <a:lstStyle/>
                    <a:p>
                      <a:pPr algn="ctr" fontAlgn="ctr"/>
                      <a:r>
                        <a:rPr lang="ja-JP" altLang="en-US" sz="900" u="none" strike="noStrike">
                          <a:effectLst/>
                        </a:rPr>
                        <a:t>育児</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106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727398">
                <a:tc>
                  <a:txBody>
                    <a:bodyPr/>
                    <a:lstStyle/>
                    <a:p>
                      <a:pPr algn="ctr" fontAlgn="ctr"/>
                      <a:r>
                        <a:rPr lang="ja-JP" altLang="en-US" sz="900" u="none" strike="noStrike">
                          <a:effectLst/>
                        </a:rPr>
                        <a:t>その他</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900" u="none" strike="noStrike">
                          <a:effectLst/>
                        </a:rPr>
                        <a:t>制度</a:t>
                      </a:r>
                      <a:br>
                        <a:rPr lang="ja-JP" altLang="en-US" sz="900" u="none" strike="noStrike">
                          <a:effectLst/>
                        </a:rPr>
                      </a:br>
                      <a:r>
                        <a:rPr lang="ja-JP" altLang="en-US" sz="900" u="none" strike="noStrike">
                          <a:effectLst/>
                        </a:rPr>
                        <a:t>母自身</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280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225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58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47</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556466">
                <a:tc gridSpan="2">
                  <a:txBody>
                    <a:bodyPr/>
                    <a:lstStyle/>
                    <a:p>
                      <a:pPr algn="ctr" fontAlgn="ctr"/>
                      <a:r>
                        <a:rPr lang="ja-JP" altLang="en-US" sz="900" u="none" strike="noStrike">
                          <a:effectLst/>
                        </a:rPr>
                        <a:t>計</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hMerge="1">
                  <a:txBody>
                    <a:bodyPr/>
                    <a:lstStyle/>
                    <a:p>
                      <a:endParaRPr kumimoji="1" lang="ja-JP" altLang="en-US"/>
                    </a:p>
                  </a:txBody>
                  <a:tcPr/>
                </a:tc>
                <a:tc>
                  <a:txBody>
                    <a:bodyPr/>
                    <a:lstStyle/>
                    <a:p>
                      <a:pPr algn="ctr" fontAlgn="ctr"/>
                      <a:r>
                        <a:rPr lang="en-US" altLang="ja-JP" sz="1100" u="none" strike="noStrike">
                          <a:effectLst/>
                        </a:rPr>
                        <a:t>982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935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903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405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219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213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10" name="テキスト ボックス 9"/>
          <p:cNvSpPr txBox="1"/>
          <p:nvPr/>
        </p:nvSpPr>
        <p:spPr>
          <a:xfrm>
            <a:off x="388859" y="1456199"/>
            <a:ext cx="2861187" cy="553998"/>
          </a:xfrm>
          <a:prstGeom prst="rect">
            <a:avLst/>
          </a:prstGeom>
          <a:noFill/>
        </p:spPr>
        <p:txBody>
          <a:bodyPr wrap="square" rtlCol="0">
            <a:spAutoFit/>
          </a:bodyPr>
          <a:lstStyle/>
          <a:p>
            <a:r>
              <a:rPr kumimoji="1" lang="ja-JP" altLang="en-US" sz="1200" dirty="0" smtClean="0"/>
              <a:t>子育て支援センター相談・内容件数</a:t>
            </a:r>
            <a:endParaRPr kumimoji="1" lang="en-US" altLang="ja-JP" sz="1200" dirty="0" smtClean="0"/>
          </a:p>
          <a:p>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970451548"/>
              </p:ext>
            </p:extLst>
          </p:nvPr>
        </p:nvGraphicFramePr>
        <p:xfrm>
          <a:off x="8670155" y="1726711"/>
          <a:ext cx="2071986" cy="4834770"/>
        </p:xfrm>
        <a:graphic>
          <a:graphicData uri="http://schemas.openxmlformats.org/drawingml/2006/table">
            <a:tbl>
              <a:tblPr>
                <a:tableStyleId>{5C22544A-7EE6-4342-B048-85BDC9FD1C3A}</a:tableStyleId>
              </a:tblPr>
              <a:tblGrid>
                <a:gridCol w="957111"/>
                <a:gridCol w="536402"/>
                <a:gridCol w="578473"/>
              </a:tblGrid>
              <a:tr h="483477">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H25</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900" u="none" strike="noStrike">
                          <a:effectLst/>
                        </a:rPr>
                        <a:t>H26</a:t>
                      </a:r>
                      <a:r>
                        <a:rPr lang="ja-JP" altLang="en-US" sz="900" u="none" strike="noStrike">
                          <a:effectLst/>
                        </a:rPr>
                        <a:t>年度</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dirty="0">
                          <a:effectLst/>
                        </a:rPr>
                        <a:t>虐待・虐待疑い</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a:effectLst/>
                        </a:rPr>
                        <a:t>養育に関すること</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dirty="0">
                          <a:effectLst/>
                        </a:rPr>
                        <a:t>不登校・登校渋り</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28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a:effectLst/>
                        </a:rPr>
                        <a:t>発達に関すること</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dirty="0">
                          <a:effectLst/>
                        </a:rPr>
                        <a:t>7</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dirty="0">
                          <a:effectLst/>
                        </a:rPr>
                        <a:t>12</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a:effectLst/>
                        </a:rPr>
                        <a:t>特別支援</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dirty="0">
                          <a:effectLst/>
                        </a:rPr>
                        <a:t>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a:effectLst/>
                        </a:rPr>
                        <a:t>児の行動</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900" u="none" strike="noStrike">
                          <a:effectLst/>
                        </a:rPr>
                        <a:t>児の病気</a:t>
                      </a: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1100" u="none" strike="noStrike">
                          <a:effectLst/>
                        </a:rPr>
                        <a:t>その他</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21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23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83477">
                <a:tc>
                  <a:txBody>
                    <a:bodyPr/>
                    <a:lstStyle/>
                    <a:p>
                      <a:pPr algn="ctr" fontAlgn="ctr"/>
                      <a:r>
                        <a:rPr lang="ja-JP" altLang="en-US" sz="1100" u="none" strike="noStrike">
                          <a:effectLst/>
                        </a:rPr>
                        <a:t>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78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dirty="0">
                          <a:effectLst/>
                        </a:rPr>
                        <a:t>100</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12" name="テキスト ボックス 11"/>
          <p:cNvSpPr txBox="1"/>
          <p:nvPr/>
        </p:nvSpPr>
        <p:spPr>
          <a:xfrm>
            <a:off x="8528818" y="1459490"/>
            <a:ext cx="1902542" cy="276999"/>
          </a:xfrm>
          <a:prstGeom prst="rect">
            <a:avLst/>
          </a:prstGeom>
          <a:noFill/>
        </p:spPr>
        <p:txBody>
          <a:bodyPr wrap="square" rtlCol="0">
            <a:spAutoFit/>
          </a:bodyPr>
          <a:lstStyle/>
          <a:p>
            <a:r>
              <a:rPr kumimoji="1" lang="ja-JP" altLang="en-US" sz="1200" dirty="0" smtClean="0"/>
              <a:t>総合相談窓口相談件数</a:t>
            </a:r>
            <a:endParaRPr kumimoji="1" lang="en-US" altLang="ja-JP" sz="1200" dirty="0" smtClean="0"/>
          </a:p>
        </p:txBody>
      </p:sp>
      <p:sp>
        <p:nvSpPr>
          <p:cNvPr id="13" name="テキスト ボックス 12"/>
          <p:cNvSpPr txBox="1"/>
          <p:nvPr/>
        </p:nvSpPr>
        <p:spPr>
          <a:xfrm>
            <a:off x="4465121" y="1572824"/>
            <a:ext cx="3644595" cy="4770537"/>
          </a:xfrm>
          <a:prstGeom prst="rect">
            <a:avLst/>
          </a:prstGeom>
          <a:noFill/>
        </p:spPr>
        <p:txBody>
          <a:bodyPr wrap="square" rtlCol="0">
            <a:spAutoFit/>
          </a:bodyPr>
          <a:lstStyle/>
          <a:p>
            <a:r>
              <a:rPr kumimoji="1" lang="ja-JP" altLang="en-US" sz="1400" b="1" dirty="0" smtClean="0"/>
              <a:t>支援センターの状況</a:t>
            </a:r>
            <a:endParaRPr kumimoji="1" lang="en-US" altLang="ja-JP" sz="1400" b="1" dirty="0" smtClean="0"/>
          </a:p>
          <a:p>
            <a:r>
              <a:rPr kumimoji="1" lang="ja-JP" altLang="en-US" sz="1200" dirty="0" smtClean="0"/>
              <a:t>１）</a:t>
            </a:r>
            <a:r>
              <a:rPr kumimoji="1" lang="en-US" altLang="ja-JP" sz="1200" dirty="0" smtClean="0"/>
              <a:t>H24</a:t>
            </a:r>
            <a:r>
              <a:rPr kumimoji="1" lang="ja-JP" altLang="en-US" sz="1200" dirty="0" smtClean="0"/>
              <a:t>年度から、相談件数は全体的に減少している</a:t>
            </a:r>
            <a:r>
              <a:rPr lang="ja-JP" altLang="en-US" sz="1200" dirty="0" smtClean="0"/>
              <a:t>が、</a:t>
            </a:r>
            <a:r>
              <a:rPr lang="ja-JP" altLang="en-US" sz="1200" dirty="0"/>
              <a:t>生まれて間もない赤ちゃんへの関わり方に戸惑いを持つ相談が増えて</a:t>
            </a:r>
            <a:r>
              <a:rPr lang="ja-JP" altLang="en-US" sz="1200" dirty="0" smtClean="0"/>
              <a:t>います</a:t>
            </a:r>
            <a:r>
              <a:rPr lang="ja-JP" altLang="en-US" sz="1200" dirty="0"/>
              <a:t>。</a:t>
            </a:r>
            <a:endParaRPr lang="en-US" altLang="ja-JP" sz="1200" dirty="0" smtClean="0"/>
          </a:p>
          <a:p>
            <a:r>
              <a:rPr kumimoji="1" lang="ja-JP" altLang="en-US" sz="1200" dirty="0" smtClean="0"/>
              <a:t>・やっと寝かせたのに、時間が来たら起こしてでも授乳をしないといけないの？</a:t>
            </a:r>
            <a:endParaRPr kumimoji="1" lang="en-US" altLang="ja-JP" sz="1200" dirty="0" smtClean="0"/>
          </a:p>
          <a:p>
            <a:r>
              <a:rPr lang="ja-JP" altLang="en-US" sz="1200" dirty="0"/>
              <a:t>・</a:t>
            </a:r>
            <a:r>
              <a:rPr kumimoji="1" lang="ja-JP" altLang="en-US" sz="1200" dirty="0" smtClean="0"/>
              <a:t>抱っこしても泣き止んでくれない</a:t>
            </a:r>
            <a:endParaRPr lang="en-US" altLang="ja-JP" sz="1200" dirty="0" smtClean="0"/>
          </a:p>
          <a:p>
            <a:r>
              <a:rPr kumimoji="1" lang="ja-JP" altLang="en-US" sz="1200" dirty="0" smtClean="0"/>
              <a:t>・母乳をあげているけど体重が増えない</a:t>
            </a:r>
            <a:endParaRPr kumimoji="1" lang="en-US" altLang="ja-JP" sz="1200" dirty="0" smtClean="0"/>
          </a:p>
          <a:p>
            <a:r>
              <a:rPr lang="ja-JP" altLang="en-US" sz="1200" dirty="0" smtClean="0"/>
              <a:t>・</a:t>
            </a:r>
            <a:r>
              <a:rPr kumimoji="1" lang="ja-JP" altLang="en-US" sz="1200" dirty="0" smtClean="0"/>
              <a:t>知り合いの妻が育児鬱で夫が仕事を辞めて看病をするといっている。どこかに子育ての相談するところはないか？</a:t>
            </a:r>
            <a:r>
              <a:rPr lang="ja-JP" altLang="en-US" sz="1200" dirty="0"/>
              <a:t>　</a:t>
            </a:r>
            <a:r>
              <a:rPr lang="ja-JP" altLang="en-US" sz="1200" dirty="0" smtClean="0"/>
              <a:t>等</a:t>
            </a:r>
            <a:endParaRPr lang="en-US" altLang="ja-JP" sz="1200" dirty="0" smtClean="0"/>
          </a:p>
          <a:p>
            <a:r>
              <a:rPr kumimoji="1" lang="en-US" altLang="ja-JP" sz="1200" dirty="0" smtClean="0"/>
              <a:t>※</a:t>
            </a:r>
            <a:r>
              <a:rPr kumimoji="1" lang="ja-JP" altLang="en-US" sz="1200" dirty="0" smtClean="0"/>
              <a:t>赤ちゃんの発育を理解し、係り方で解決できることも多い相談のため保育士の専門性が必要です。</a:t>
            </a:r>
            <a:endParaRPr kumimoji="1" lang="en-US" altLang="ja-JP" sz="1200" dirty="0" smtClean="0"/>
          </a:p>
          <a:p>
            <a:r>
              <a:rPr lang="ja-JP" altLang="en-US" sz="1200" dirty="0"/>
              <a:t>　</a:t>
            </a:r>
            <a:r>
              <a:rPr lang="ja-JP" altLang="en-US" sz="1200" dirty="0" smtClean="0"/>
              <a:t>また、核家族家庭が増え、親自身が病院へ行くとき等に子どもを預けるところがなく、「どこかに預けるところはないか？」や、「保育園・幼稚園入所の情報提供を求める相談も多いです。</a:t>
            </a:r>
            <a:endParaRPr lang="en-US" altLang="ja-JP" sz="1200" dirty="0" smtClean="0"/>
          </a:p>
          <a:p>
            <a:r>
              <a:rPr lang="ja-JP" altLang="en-US" sz="1200" dirty="0"/>
              <a:t>　</a:t>
            </a:r>
            <a:endParaRPr lang="en-US" altLang="ja-JP" sz="1200" b="1" dirty="0" smtClean="0"/>
          </a:p>
          <a:p>
            <a:r>
              <a:rPr lang="ja-JP" altLang="en-US" sz="1400" b="1" dirty="0" smtClean="0"/>
              <a:t>総合相談窓口の状況</a:t>
            </a:r>
            <a:endParaRPr lang="en-US" altLang="ja-JP" sz="1400" b="1" dirty="0" smtClean="0"/>
          </a:p>
          <a:p>
            <a:r>
              <a:rPr lang="ja-JP" altLang="en-US" sz="1200" dirty="0" smtClean="0"/>
              <a:t>２）不登校、虐待・虐待疑いの通報に加え、その他のところで、義務教育外（高校生）の児に関する相談件数の増加がみられる。相談対応をする中で、児を取り巻く家庭環境を見ると、児</a:t>
            </a:r>
            <a:r>
              <a:rPr lang="ja-JP" altLang="en-US" sz="1200" dirty="0"/>
              <a:t>を</a:t>
            </a:r>
            <a:r>
              <a:rPr lang="ja-JP" altLang="en-US" sz="1200" dirty="0" smtClean="0"/>
              <a:t>養育する家族にも支援の必要があるケースが多い。</a:t>
            </a:r>
            <a:endParaRPr kumimoji="1" lang="en-US" altLang="ja-JP" sz="1200" dirty="0"/>
          </a:p>
          <a:p>
            <a:r>
              <a:rPr kumimoji="1" lang="ja-JP" altLang="en-US" sz="1200" dirty="0" smtClean="0"/>
              <a:t>　</a:t>
            </a:r>
            <a:endParaRPr kumimoji="1" lang="ja-JP" altLang="en-US" sz="1200" dirty="0"/>
          </a:p>
        </p:txBody>
      </p:sp>
      <p:sp>
        <p:nvSpPr>
          <p:cNvPr id="14" name="右矢印 13"/>
          <p:cNvSpPr/>
          <p:nvPr/>
        </p:nvSpPr>
        <p:spPr>
          <a:xfrm>
            <a:off x="3688988" y="3958095"/>
            <a:ext cx="560439" cy="752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10800000">
            <a:off x="8109716" y="3958093"/>
            <a:ext cx="560439" cy="752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043944958"/>
              </p:ext>
            </p:extLst>
          </p:nvPr>
        </p:nvGraphicFramePr>
        <p:xfrm>
          <a:off x="10855996" y="1733198"/>
          <a:ext cx="1147115" cy="2403988"/>
        </p:xfrm>
        <a:graphic>
          <a:graphicData uri="http://schemas.openxmlformats.org/drawingml/2006/table">
            <a:tbl>
              <a:tblPr>
                <a:tableStyleId>{5C22544A-7EE6-4342-B048-85BDC9FD1C3A}</a:tableStyleId>
              </a:tblPr>
              <a:tblGrid>
                <a:gridCol w="450889"/>
                <a:gridCol w="348113"/>
                <a:gridCol w="348113"/>
              </a:tblGrid>
              <a:tr h="322613">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100" u="none" strike="noStrike">
                          <a:effectLst/>
                        </a:rPr>
                        <a:t>Ｈ25</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100" u="none" strike="noStrike">
                          <a:effectLst/>
                        </a:rPr>
                        <a:t>Ｈ26</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16275">
                <a:tc>
                  <a:txBody>
                    <a:bodyPr/>
                    <a:lstStyle/>
                    <a:p>
                      <a:pPr algn="l" fontAlgn="ctr"/>
                      <a:r>
                        <a:rPr lang="ja-JP" altLang="en-US" sz="1100" u="none" strike="noStrike">
                          <a:effectLst/>
                        </a:rPr>
                        <a:t>山鹿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50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62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16275">
                <a:tc>
                  <a:txBody>
                    <a:bodyPr/>
                    <a:lstStyle/>
                    <a:p>
                      <a:pPr algn="l" fontAlgn="ctr"/>
                      <a:r>
                        <a:rPr lang="ja-JP" altLang="en-US" sz="1100" u="none" strike="noStrike">
                          <a:effectLst/>
                        </a:rPr>
                        <a:t>鹿北</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398930">
                <a:tc>
                  <a:txBody>
                    <a:bodyPr/>
                    <a:lstStyle/>
                    <a:p>
                      <a:pPr algn="l" fontAlgn="ctr"/>
                      <a:r>
                        <a:rPr lang="ja-JP" altLang="en-US" sz="1100" u="none" strike="noStrike">
                          <a:effectLst/>
                        </a:rPr>
                        <a:t>鹿本</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13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16275">
                <a:tc>
                  <a:txBody>
                    <a:bodyPr/>
                    <a:lstStyle/>
                    <a:p>
                      <a:pPr algn="l" fontAlgn="ctr"/>
                      <a:r>
                        <a:rPr lang="ja-JP" altLang="en-US" sz="1100" u="none" strike="noStrike">
                          <a:effectLst/>
                        </a:rPr>
                        <a:t>鹿央</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433620">
                <a:tc>
                  <a:txBody>
                    <a:bodyPr/>
                    <a:lstStyle/>
                    <a:p>
                      <a:pPr algn="l" fontAlgn="ctr"/>
                      <a:r>
                        <a:rPr lang="ja-JP" altLang="en-US" sz="1100" u="none" strike="noStrike">
                          <a:effectLst/>
                        </a:rPr>
                        <a:t>菊鹿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a:effectLst/>
                        </a:rPr>
                        <a:t>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100" u="none" strike="noStrike" dirty="0">
                          <a:effectLst/>
                        </a:rPr>
                        <a:t>5</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
        <p:nvSpPr>
          <p:cNvPr id="4" name="テキスト ボックス 3"/>
          <p:cNvSpPr txBox="1"/>
          <p:nvPr/>
        </p:nvSpPr>
        <p:spPr>
          <a:xfrm>
            <a:off x="10934163" y="1456199"/>
            <a:ext cx="914400" cy="276999"/>
          </a:xfrm>
          <a:prstGeom prst="rect">
            <a:avLst/>
          </a:prstGeom>
          <a:noFill/>
        </p:spPr>
        <p:txBody>
          <a:bodyPr wrap="square" rtlCol="0">
            <a:spAutoFit/>
          </a:bodyPr>
          <a:lstStyle/>
          <a:p>
            <a:r>
              <a:rPr kumimoji="1" lang="ja-JP" altLang="en-US" sz="1200" dirty="0" smtClean="0"/>
              <a:t>相談者数</a:t>
            </a:r>
            <a:endParaRPr kumimoji="1" lang="ja-JP" altLang="en-US" sz="1200" dirty="0"/>
          </a:p>
        </p:txBody>
      </p:sp>
      <p:sp>
        <p:nvSpPr>
          <p:cNvPr id="5" name="角丸四角形吹き出し 4"/>
          <p:cNvSpPr/>
          <p:nvPr/>
        </p:nvSpPr>
        <p:spPr>
          <a:xfrm>
            <a:off x="9480089" y="121707"/>
            <a:ext cx="2142284" cy="1087661"/>
          </a:xfrm>
          <a:prstGeom prst="wedgeRoundRectCallout">
            <a:avLst>
              <a:gd name="adj1" fmla="val -68138"/>
              <a:gd name="adj2" fmla="val 7207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solidFill>
                  <a:srgbClr val="FF0000"/>
                </a:solidFill>
              </a:rPr>
              <a:t>H</a:t>
            </a:r>
            <a:r>
              <a:rPr kumimoji="1" lang="en-US" altLang="ja-JP" dirty="0" smtClean="0">
                <a:solidFill>
                  <a:srgbClr val="FF0000"/>
                </a:solidFill>
              </a:rPr>
              <a:t>25</a:t>
            </a:r>
            <a:r>
              <a:rPr kumimoji="1" lang="ja-JP" altLang="en-US" dirty="0" smtClean="0">
                <a:solidFill>
                  <a:srgbClr val="FF0000"/>
                </a:solidFill>
              </a:rPr>
              <a:t>と</a:t>
            </a:r>
            <a:r>
              <a:rPr kumimoji="1" lang="en-US" altLang="ja-JP" dirty="0" smtClean="0">
                <a:solidFill>
                  <a:srgbClr val="FF0000"/>
                </a:solidFill>
              </a:rPr>
              <a:t>H26</a:t>
            </a:r>
            <a:r>
              <a:rPr kumimoji="1" lang="ja-JP" altLang="en-US" dirty="0" smtClean="0">
                <a:solidFill>
                  <a:srgbClr val="FF0000"/>
                </a:solidFill>
              </a:rPr>
              <a:t>を比較すると件数が増加してます。</a:t>
            </a:r>
            <a:endParaRPr kumimoji="1" lang="ja-JP" altLang="en-US" dirty="0">
              <a:solidFill>
                <a:srgbClr val="FF0000"/>
              </a:solidFill>
            </a:endParaRPr>
          </a:p>
        </p:txBody>
      </p:sp>
    </p:spTree>
    <p:extLst>
      <p:ext uri="{BB962C8B-B14F-4D97-AF65-F5344CB8AC3E}">
        <p14:creationId xmlns:p14="http://schemas.microsoft.com/office/powerpoint/2010/main" val="3477592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矢印 3"/>
          <p:cNvSpPr/>
          <p:nvPr/>
        </p:nvSpPr>
        <p:spPr>
          <a:xfrm>
            <a:off x="9889657" y="3007887"/>
            <a:ext cx="1843960" cy="4037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838200" y="114403"/>
            <a:ext cx="10515600" cy="934298"/>
          </a:xfrm>
        </p:spPr>
        <p:txBody>
          <a:bodyPr>
            <a:normAutofit fontScale="90000"/>
          </a:bodyPr>
          <a:lstStyle/>
          <a:p>
            <a:r>
              <a:rPr kumimoji="1" lang="ja-JP" altLang="en-US" dirty="0" smtClean="0"/>
              <a:t>地域子育て支援拠点事業の</a:t>
            </a:r>
            <a:r>
              <a:rPr lang="ja-JP" altLang="en-US" dirty="0"/>
              <a:t>取り組</a:t>
            </a:r>
            <a:r>
              <a:rPr lang="ja-JP" altLang="en-US" dirty="0" smtClean="0"/>
              <a:t>み</a:t>
            </a:r>
            <a:r>
              <a:rPr kumimoji="1" lang="en-US" altLang="ja-JP" dirty="0" smtClean="0"/>
              <a:t/>
            </a:r>
            <a:br>
              <a:rPr kumimoji="1" lang="en-US" altLang="ja-JP" dirty="0" smtClean="0"/>
            </a:br>
            <a:r>
              <a:rPr lang="ja-JP" altLang="en-US" sz="3100" dirty="0" smtClean="0"/>
              <a:t>（～ネグレクトや虐待予防、子育て・子育ち支援の必要性の高まり～）</a:t>
            </a:r>
            <a:endParaRPr kumimoji="1" lang="ja-JP" altLang="en-US" sz="3100" dirty="0"/>
          </a:p>
        </p:txBody>
      </p:sp>
      <p:sp>
        <p:nvSpPr>
          <p:cNvPr id="3" name="コンテンツ プレースホルダー 2"/>
          <p:cNvSpPr>
            <a:spLocks noGrp="1"/>
          </p:cNvSpPr>
          <p:nvPr>
            <p:ph idx="1"/>
          </p:nvPr>
        </p:nvSpPr>
        <p:spPr>
          <a:xfrm>
            <a:off x="152116" y="1147773"/>
            <a:ext cx="11681138" cy="5599504"/>
          </a:xfrm>
        </p:spPr>
        <p:txBody>
          <a:bodyPr>
            <a:normAutofit/>
          </a:bodyPr>
          <a:lstStyle/>
          <a:p>
            <a:r>
              <a:rPr kumimoji="1" lang="ja-JP" altLang="en-US" sz="1400" dirty="0" smtClean="0"/>
              <a:t>児童福祉法、子ども子育て支援法を根拠としています。</a:t>
            </a:r>
            <a:endParaRPr kumimoji="1" lang="en-US" altLang="ja-JP" sz="1400" dirty="0" smtClean="0"/>
          </a:p>
          <a:p>
            <a:r>
              <a:rPr lang="ja-JP" altLang="ja-JP" sz="1400" dirty="0"/>
              <a:t>専属の保育士が、育児に悩んだり不安を感じている父母の相談に応じて必要なアドバイ</a:t>
            </a:r>
            <a:r>
              <a:rPr lang="ja-JP" altLang="ja-JP" sz="1400" dirty="0" smtClean="0"/>
              <a:t>ス</a:t>
            </a:r>
            <a:r>
              <a:rPr lang="ja-JP" altLang="en-US" sz="1400" dirty="0" smtClean="0"/>
              <a:t>や保護者に自ら考えてもらい育児能力を上げること</a:t>
            </a:r>
            <a:r>
              <a:rPr lang="ja-JP" altLang="ja-JP" sz="1400" dirty="0" smtClean="0"/>
              <a:t>を</a:t>
            </a:r>
            <a:r>
              <a:rPr lang="ja-JP" altLang="ja-JP" sz="1400" dirty="0"/>
              <a:t>おこなったり、子育てサークルの育成を通じて同年代の子供を持つ家庭同士のネットワークづくりを支援するなど、核家族</a:t>
            </a:r>
            <a:r>
              <a:rPr lang="ja-JP" altLang="ja-JP" sz="1400" dirty="0" smtClean="0"/>
              <a:t>が</a:t>
            </a:r>
            <a:r>
              <a:rPr lang="ja-JP" altLang="en-US" sz="1400" dirty="0" smtClean="0"/>
              <a:t>多くなった</a:t>
            </a:r>
            <a:r>
              <a:rPr lang="ja-JP" altLang="ja-JP" sz="1400" dirty="0" smtClean="0"/>
              <a:t>時代</a:t>
            </a:r>
            <a:r>
              <a:rPr lang="ja-JP" altLang="ja-JP" sz="1400" dirty="0"/>
              <a:t>のなかで、地域全体で子育てをバックアップする福祉サービス</a:t>
            </a:r>
            <a:r>
              <a:rPr lang="ja-JP" altLang="ja-JP" sz="1400" dirty="0" smtClean="0"/>
              <a:t>の核</a:t>
            </a:r>
            <a:r>
              <a:rPr lang="ja-JP" altLang="en-US" sz="1400" dirty="0" smtClean="0"/>
              <a:t>となる</a:t>
            </a:r>
            <a:r>
              <a:rPr lang="ja-JP" altLang="ja-JP" sz="1400" dirty="0" smtClean="0"/>
              <a:t>施設</a:t>
            </a:r>
            <a:r>
              <a:rPr lang="ja-JP" altLang="ja-JP" sz="1400" dirty="0"/>
              <a:t>として役割を</a:t>
            </a:r>
            <a:r>
              <a:rPr lang="ja-JP" altLang="ja-JP" sz="1400" dirty="0" smtClean="0"/>
              <a:t>果た</a:t>
            </a:r>
            <a:r>
              <a:rPr lang="ja-JP" altLang="en-US" sz="1400" dirty="0" smtClean="0"/>
              <a:t>すための環境整備を目指しています。</a:t>
            </a:r>
            <a:endParaRPr lang="en-US" altLang="ja-JP" sz="1400" dirty="0" smtClean="0"/>
          </a:p>
          <a:p>
            <a:pPr marL="0" indent="0">
              <a:buNone/>
            </a:pPr>
            <a:r>
              <a:rPr lang="ja-JP" altLang="en-US" sz="2400" b="1" dirty="0" smtClean="0"/>
              <a:t>○支援の流れ</a:t>
            </a:r>
            <a:endParaRPr lang="ja-JP" altLang="ja-JP" sz="2400" b="1" dirty="0"/>
          </a:p>
        </p:txBody>
      </p:sp>
      <p:sp>
        <p:nvSpPr>
          <p:cNvPr id="5" name="テキスト ボックス 4"/>
          <p:cNvSpPr txBox="1"/>
          <p:nvPr/>
        </p:nvSpPr>
        <p:spPr>
          <a:xfrm>
            <a:off x="453716" y="2992456"/>
            <a:ext cx="400110" cy="3090930"/>
          </a:xfrm>
          <a:prstGeom prst="rect">
            <a:avLst/>
          </a:prstGeom>
          <a:noFill/>
          <a:ln>
            <a:solidFill>
              <a:schemeClr val="tx1"/>
            </a:solidFill>
          </a:ln>
        </p:spPr>
        <p:txBody>
          <a:bodyPr vert="eaVert" wrap="square" rtlCol="0">
            <a:spAutoFit/>
          </a:bodyPr>
          <a:lstStyle/>
          <a:p>
            <a:r>
              <a:rPr kumimoji="1" lang="ja-JP" altLang="en-US" sz="1400" dirty="0" smtClean="0"/>
              <a:t>母子健康手帳交付時における情報提供</a:t>
            </a:r>
            <a:endParaRPr kumimoji="1" lang="ja-JP" altLang="en-US" sz="1400" dirty="0"/>
          </a:p>
        </p:txBody>
      </p:sp>
      <p:sp>
        <p:nvSpPr>
          <p:cNvPr id="6" name="テキスト ボックス 5"/>
          <p:cNvSpPr txBox="1"/>
          <p:nvPr/>
        </p:nvSpPr>
        <p:spPr>
          <a:xfrm>
            <a:off x="427306" y="2670705"/>
            <a:ext cx="1238734" cy="307777"/>
          </a:xfrm>
          <a:prstGeom prst="rect">
            <a:avLst/>
          </a:prstGeom>
          <a:solidFill>
            <a:schemeClr val="accent2">
              <a:lumMod val="40000"/>
              <a:lumOff val="60000"/>
            </a:schemeClr>
          </a:solidFill>
          <a:ln>
            <a:solidFill>
              <a:schemeClr val="tx1"/>
            </a:solidFill>
          </a:ln>
        </p:spPr>
        <p:txBody>
          <a:bodyPr vert="horz" wrap="square" rtlCol="0">
            <a:spAutoFit/>
          </a:bodyPr>
          <a:lstStyle/>
          <a:p>
            <a:r>
              <a:rPr kumimoji="1" lang="ja-JP" altLang="en-US" sz="1400" dirty="0" smtClean="0"/>
              <a:t>　　妊娠</a:t>
            </a:r>
            <a:endParaRPr kumimoji="1" lang="ja-JP" altLang="en-US" sz="1400" dirty="0"/>
          </a:p>
        </p:txBody>
      </p:sp>
      <p:sp>
        <p:nvSpPr>
          <p:cNvPr id="9" name="テキスト ボックス 8"/>
          <p:cNvSpPr txBox="1"/>
          <p:nvPr/>
        </p:nvSpPr>
        <p:spPr>
          <a:xfrm>
            <a:off x="1629268" y="2670705"/>
            <a:ext cx="623923" cy="307777"/>
          </a:xfrm>
          <a:prstGeom prst="rect">
            <a:avLst/>
          </a:prstGeom>
          <a:solidFill>
            <a:schemeClr val="accent4">
              <a:lumMod val="40000"/>
              <a:lumOff val="60000"/>
            </a:schemeClr>
          </a:solidFill>
          <a:ln>
            <a:solidFill>
              <a:schemeClr val="tx1"/>
            </a:solidFill>
          </a:ln>
        </p:spPr>
        <p:txBody>
          <a:bodyPr vert="horz" wrap="square" rtlCol="0">
            <a:spAutoFit/>
          </a:bodyPr>
          <a:lstStyle/>
          <a:p>
            <a:pPr algn="ctr"/>
            <a:r>
              <a:rPr kumimoji="1" lang="ja-JP" altLang="en-US" sz="1400" dirty="0" smtClean="0"/>
              <a:t>出産</a:t>
            </a:r>
            <a:endParaRPr kumimoji="1" lang="ja-JP" altLang="en-US" sz="1400" dirty="0"/>
          </a:p>
        </p:txBody>
      </p:sp>
      <p:sp>
        <p:nvSpPr>
          <p:cNvPr id="10" name="テキスト ボックス 9"/>
          <p:cNvSpPr txBox="1"/>
          <p:nvPr/>
        </p:nvSpPr>
        <p:spPr>
          <a:xfrm>
            <a:off x="2244494" y="2664558"/>
            <a:ext cx="1294947" cy="307777"/>
          </a:xfrm>
          <a:prstGeom prst="rect">
            <a:avLst/>
          </a:prstGeom>
          <a:solidFill>
            <a:schemeClr val="accent6">
              <a:lumMod val="20000"/>
              <a:lumOff val="80000"/>
            </a:schemeClr>
          </a:solidFill>
          <a:ln>
            <a:solidFill>
              <a:schemeClr val="tx1"/>
            </a:solidFill>
          </a:ln>
        </p:spPr>
        <p:txBody>
          <a:bodyPr vert="horz" wrap="square" rtlCol="0">
            <a:spAutoFit/>
          </a:bodyPr>
          <a:lstStyle/>
          <a:p>
            <a:r>
              <a:rPr lang="ja-JP" altLang="en-US" sz="1400" dirty="0" smtClean="0"/>
              <a:t>０，１，２か</a:t>
            </a:r>
            <a:r>
              <a:rPr lang="ja-JP" altLang="en-US" sz="1400" dirty="0"/>
              <a:t>月</a:t>
            </a:r>
            <a:endParaRPr kumimoji="1" lang="ja-JP" altLang="en-US" sz="1400" dirty="0"/>
          </a:p>
        </p:txBody>
      </p:sp>
      <p:sp>
        <p:nvSpPr>
          <p:cNvPr id="11" name="テキスト ボックス 10"/>
          <p:cNvSpPr txBox="1"/>
          <p:nvPr/>
        </p:nvSpPr>
        <p:spPr>
          <a:xfrm>
            <a:off x="3515805" y="2662347"/>
            <a:ext cx="977755" cy="307777"/>
          </a:xfrm>
          <a:prstGeom prst="rect">
            <a:avLst/>
          </a:prstGeom>
          <a:solidFill>
            <a:schemeClr val="accent6">
              <a:lumMod val="60000"/>
              <a:lumOff val="40000"/>
            </a:schemeClr>
          </a:solidFill>
          <a:ln>
            <a:solidFill>
              <a:schemeClr val="tx1"/>
            </a:solidFill>
          </a:ln>
        </p:spPr>
        <p:txBody>
          <a:bodyPr vert="horz" wrap="square" rtlCol="0">
            <a:spAutoFit/>
          </a:bodyPr>
          <a:lstStyle/>
          <a:p>
            <a:r>
              <a:rPr lang="ja-JP" altLang="en-US" sz="1400" dirty="0" smtClean="0"/>
              <a:t>３，４か</a:t>
            </a:r>
            <a:r>
              <a:rPr lang="ja-JP" altLang="en-US" sz="1400" dirty="0"/>
              <a:t>月</a:t>
            </a:r>
            <a:endParaRPr kumimoji="1" lang="ja-JP" altLang="en-US" sz="1400" dirty="0"/>
          </a:p>
        </p:txBody>
      </p:sp>
      <p:sp>
        <p:nvSpPr>
          <p:cNvPr id="12" name="テキスト ボックス 11"/>
          <p:cNvSpPr txBox="1"/>
          <p:nvPr/>
        </p:nvSpPr>
        <p:spPr>
          <a:xfrm>
            <a:off x="4497121" y="2665611"/>
            <a:ext cx="977755" cy="307777"/>
          </a:xfrm>
          <a:prstGeom prst="rect">
            <a:avLst/>
          </a:prstGeom>
          <a:solidFill>
            <a:srgbClr val="FF3399"/>
          </a:solidFill>
          <a:ln>
            <a:solidFill>
              <a:schemeClr val="tx1"/>
            </a:solidFill>
          </a:ln>
        </p:spPr>
        <p:txBody>
          <a:bodyPr vert="horz" wrap="square" rtlCol="0">
            <a:spAutoFit/>
          </a:bodyPr>
          <a:lstStyle/>
          <a:p>
            <a:r>
              <a:rPr lang="ja-JP" altLang="en-US" sz="1400" dirty="0" smtClean="0"/>
              <a:t>４，５か月</a:t>
            </a:r>
            <a:endParaRPr kumimoji="1" lang="ja-JP" altLang="en-US" sz="1400" dirty="0"/>
          </a:p>
        </p:txBody>
      </p:sp>
      <p:sp>
        <p:nvSpPr>
          <p:cNvPr id="13" name="テキスト ボックス 12"/>
          <p:cNvSpPr txBox="1"/>
          <p:nvPr/>
        </p:nvSpPr>
        <p:spPr>
          <a:xfrm>
            <a:off x="5440379" y="2667284"/>
            <a:ext cx="977755" cy="307777"/>
          </a:xfrm>
          <a:prstGeom prst="rect">
            <a:avLst/>
          </a:prstGeom>
          <a:solidFill>
            <a:schemeClr val="accent4"/>
          </a:solidFill>
          <a:ln>
            <a:solidFill>
              <a:schemeClr val="tx1"/>
            </a:solidFill>
          </a:ln>
        </p:spPr>
        <p:txBody>
          <a:bodyPr vert="horz" wrap="square" rtlCol="0">
            <a:spAutoFit/>
          </a:bodyPr>
          <a:lstStyle/>
          <a:p>
            <a:r>
              <a:rPr lang="ja-JP" altLang="en-US" sz="1400" dirty="0" smtClean="0"/>
              <a:t>６，７か</a:t>
            </a:r>
            <a:r>
              <a:rPr lang="ja-JP" altLang="en-US" sz="1400" dirty="0"/>
              <a:t>月</a:t>
            </a:r>
            <a:endParaRPr kumimoji="1" lang="ja-JP" altLang="en-US" sz="1400" dirty="0"/>
          </a:p>
        </p:txBody>
      </p:sp>
      <p:sp>
        <p:nvSpPr>
          <p:cNvPr id="14" name="テキスト ボックス 13"/>
          <p:cNvSpPr txBox="1"/>
          <p:nvPr/>
        </p:nvSpPr>
        <p:spPr>
          <a:xfrm>
            <a:off x="6418134" y="2667292"/>
            <a:ext cx="1279194" cy="313500"/>
          </a:xfrm>
          <a:prstGeom prst="rect">
            <a:avLst/>
          </a:prstGeom>
          <a:solidFill>
            <a:schemeClr val="accent1">
              <a:lumMod val="60000"/>
              <a:lumOff val="40000"/>
            </a:schemeClr>
          </a:solidFill>
          <a:ln>
            <a:solidFill>
              <a:schemeClr val="tx1"/>
            </a:solidFill>
          </a:ln>
        </p:spPr>
        <p:txBody>
          <a:bodyPr vert="horz" wrap="square" rtlCol="0">
            <a:spAutoFit/>
          </a:bodyPr>
          <a:lstStyle/>
          <a:p>
            <a:r>
              <a:rPr lang="ja-JP" altLang="en-US" sz="1400" dirty="0" smtClean="0"/>
              <a:t>８，９，１０か月</a:t>
            </a:r>
            <a:endParaRPr kumimoji="1" lang="ja-JP" altLang="en-US" sz="1400" dirty="0"/>
          </a:p>
        </p:txBody>
      </p:sp>
      <p:sp>
        <p:nvSpPr>
          <p:cNvPr id="15" name="テキスト ボックス 14"/>
          <p:cNvSpPr txBox="1"/>
          <p:nvPr/>
        </p:nvSpPr>
        <p:spPr>
          <a:xfrm>
            <a:off x="7704384" y="2666417"/>
            <a:ext cx="1176123" cy="307777"/>
          </a:xfrm>
          <a:prstGeom prst="rect">
            <a:avLst/>
          </a:prstGeom>
          <a:solidFill>
            <a:srgbClr val="FF5050"/>
          </a:solidFill>
          <a:ln>
            <a:solidFill>
              <a:schemeClr val="tx1"/>
            </a:solidFill>
          </a:ln>
        </p:spPr>
        <p:txBody>
          <a:bodyPr vert="horz" wrap="square" rtlCol="0">
            <a:spAutoFit/>
          </a:bodyPr>
          <a:lstStyle/>
          <a:p>
            <a:r>
              <a:rPr lang="ja-JP" altLang="en-US" sz="1400" dirty="0" smtClean="0"/>
              <a:t>１１，１２か</a:t>
            </a:r>
            <a:r>
              <a:rPr lang="ja-JP" altLang="en-US" sz="1400" dirty="0"/>
              <a:t>月</a:t>
            </a:r>
            <a:endParaRPr kumimoji="1" lang="ja-JP" altLang="en-US" sz="1400" dirty="0"/>
          </a:p>
        </p:txBody>
      </p:sp>
      <p:sp>
        <p:nvSpPr>
          <p:cNvPr id="16" name="テキスト ボックス 15"/>
          <p:cNvSpPr txBox="1"/>
          <p:nvPr/>
        </p:nvSpPr>
        <p:spPr>
          <a:xfrm>
            <a:off x="920613" y="3192395"/>
            <a:ext cx="615553" cy="2888613"/>
          </a:xfrm>
          <a:prstGeom prst="rect">
            <a:avLst/>
          </a:prstGeom>
          <a:noFill/>
          <a:ln>
            <a:solidFill>
              <a:schemeClr val="tx1"/>
            </a:solidFill>
          </a:ln>
        </p:spPr>
        <p:txBody>
          <a:bodyPr vert="eaVert" wrap="square" rtlCol="0">
            <a:spAutoFit/>
          </a:bodyPr>
          <a:lstStyle/>
          <a:p>
            <a:r>
              <a:rPr kumimoji="1" lang="ja-JP" altLang="en-US" sz="1400" dirty="0" smtClean="0"/>
              <a:t>プレパパ・ママ教室（ハガキによる各家庭への情報提供、個人承諾書あり）</a:t>
            </a:r>
            <a:endParaRPr kumimoji="1" lang="ja-JP" altLang="en-US" sz="1400" dirty="0"/>
          </a:p>
        </p:txBody>
      </p:sp>
      <p:sp>
        <p:nvSpPr>
          <p:cNvPr id="17" name="テキスト ボックス 16"/>
          <p:cNvSpPr txBox="1"/>
          <p:nvPr/>
        </p:nvSpPr>
        <p:spPr>
          <a:xfrm>
            <a:off x="8880507" y="2666416"/>
            <a:ext cx="1711351" cy="307777"/>
          </a:xfrm>
          <a:prstGeom prst="rect">
            <a:avLst/>
          </a:prstGeom>
          <a:solidFill>
            <a:srgbClr val="00CC00"/>
          </a:solidFill>
          <a:ln>
            <a:solidFill>
              <a:schemeClr val="tx1"/>
            </a:solidFill>
          </a:ln>
        </p:spPr>
        <p:txBody>
          <a:bodyPr vert="horz" wrap="square" rtlCol="0">
            <a:spAutoFit/>
          </a:bodyPr>
          <a:lstStyle/>
          <a:p>
            <a:r>
              <a:rPr lang="ja-JP" altLang="en-US" sz="1400" dirty="0" smtClean="0"/>
              <a:t>　　１～３歳児</a:t>
            </a:r>
            <a:endParaRPr kumimoji="1" lang="ja-JP" altLang="en-US" sz="1400" dirty="0"/>
          </a:p>
        </p:txBody>
      </p:sp>
      <p:sp>
        <p:nvSpPr>
          <p:cNvPr id="18" name="テキスト ボックス 17"/>
          <p:cNvSpPr txBox="1"/>
          <p:nvPr/>
        </p:nvSpPr>
        <p:spPr>
          <a:xfrm>
            <a:off x="10557494" y="2666243"/>
            <a:ext cx="1176123" cy="307777"/>
          </a:xfrm>
          <a:prstGeom prst="rect">
            <a:avLst/>
          </a:prstGeom>
          <a:solidFill>
            <a:srgbClr val="0066FF"/>
          </a:solidFill>
          <a:ln>
            <a:solidFill>
              <a:schemeClr val="tx1"/>
            </a:solidFill>
          </a:ln>
        </p:spPr>
        <p:txBody>
          <a:bodyPr vert="horz" wrap="square" rtlCol="0">
            <a:spAutoFit/>
          </a:bodyPr>
          <a:lstStyle/>
          <a:p>
            <a:r>
              <a:rPr kumimoji="1" lang="ja-JP" altLang="en-US" sz="1400" dirty="0" smtClean="0"/>
              <a:t>　３歳～</a:t>
            </a:r>
            <a:endParaRPr kumimoji="1" lang="ja-JP" altLang="en-US" sz="1400" dirty="0"/>
          </a:p>
        </p:txBody>
      </p:sp>
      <p:sp>
        <p:nvSpPr>
          <p:cNvPr id="19" name="テキスト ボックス 18"/>
          <p:cNvSpPr txBox="1"/>
          <p:nvPr/>
        </p:nvSpPr>
        <p:spPr>
          <a:xfrm>
            <a:off x="2946762" y="3427990"/>
            <a:ext cx="8822309" cy="338554"/>
          </a:xfrm>
          <a:prstGeom prst="rect">
            <a:avLst/>
          </a:prstGeom>
          <a:noFill/>
          <a:ln>
            <a:solidFill>
              <a:schemeClr val="tx1"/>
            </a:solidFill>
          </a:ln>
        </p:spPr>
        <p:txBody>
          <a:bodyPr vert="horz" wrap="square" rtlCol="0">
            <a:spAutoFit/>
          </a:bodyPr>
          <a:lstStyle/>
          <a:p>
            <a:r>
              <a:rPr kumimoji="1" lang="ja-JP" altLang="en-US" sz="1400" dirty="0" smtClean="0"/>
              <a:t>　　</a:t>
            </a:r>
            <a:r>
              <a:rPr kumimoji="1" lang="ja-JP" altLang="en-US" sz="1600" dirty="0" smtClean="0"/>
              <a:t>　　　　　　　　　　　　</a:t>
            </a:r>
            <a:r>
              <a:rPr kumimoji="1" lang="ja-JP" altLang="en-US" sz="1600" b="1" dirty="0" smtClean="0"/>
              <a:t>交流の場の提供　</a:t>
            </a:r>
            <a:r>
              <a:rPr kumimoji="1" lang="ja-JP" altLang="en-US" sz="1600" dirty="0" smtClean="0"/>
              <a:t>（その他、各地域子育て支援センターにおいて講習等を実施）</a:t>
            </a:r>
            <a:endParaRPr kumimoji="1" lang="ja-JP" altLang="en-US" sz="1600" b="1" dirty="0"/>
          </a:p>
        </p:txBody>
      </p:sp>
      <p:sp>
        <p:nvSpPr>
          <p:cNvPr id="20" name="テキスト ボックス 19"/>
          <p:cNvSpPr txBox="1"/>
          <p:nvPr/>
        </p:nvSpPr>
        <p:spPr>
          <a:xfrm>
            <a:off x="2948691" y="3796124"/>
            <a:ext cx="6025666" cy="338554"/>
          </a:xfrm>
          <a:prstGeom prst="rect">
            <a:avLst/>
          </a:prstGeom>
          <a:noFill/>
          <a:ln>
            <a:solidFill>
              <a:schemeClr val="tx1"/>
            </a:solidFill>
          </a:ln>
        </p:spPr>
        <p:txBody>
          <a:bodyPr vert="horz" wrap="square" rtlCol="0">
            <a:spAutoFit/>
          </a:bodyPr>
          <a:lstStyle/>
          <a:p>
            <a:r>
              <a:rPr kumimoji="1" lang="ja-JP" altLang="en-US" sz="1600" dirty="0" smtClean="0"/>
              <a:t>子育て訪問事業　</a:t>
            </a:r>
            <a:r>
              <a:rPr kumimoji="1" lang="ja-JP" altLang="en-US" sz="1400" dirty="0" smtClean="0"/>
              <a:t>（各子育て支援センターで訪問の時期等は変わります）</a:t>
            </a:r>
            <a:endParaRPr kumimoji="1" lang="ja-JP" altLang="en-US" sz="1400" dirty="0"/>
          </a:p>
        </p:txBody>
      </p:sp>
      <p:sp>
        <p:nvSpPr>
          <p:cNvPr id="21" name="テキスト ボックス 20"/>
          <p:cNvSpPr txBox="1"/>
          <p:nvPr/>
        </p:nvSpPr>
        <p:spPr>
          <a:xfrm>
            <a:off x="3095215" y="4173613"/>
            <a:ext cx="2353587" cy="523220"/>
          </a:xfrm>
          <a:prstGeom prst="rect">
            <a:avLst/>
          </a:prstGeom>
          <a:noFill/>
          <a:ln>
            <a:solidFill>
              <a:schemeClr val="tx1"/>
            </a:solidFill>
          </a:ln>
        </p:spPr>
        <p:txBody>
          <a:bodyPr vert="horz" wrap="square" rtlCol="0">
            <a:spAutoFit/>
          </a:bodyPr>
          <a:lstStyle/>
          <a:p>
            <a:r>
              <a:rPr kumimoji="1" lang="ja-JP" altLang="en-US" sz="1400" dirty="0" smtClean="0"/>
              <a:t>親子の絆</a:t>
            </a:r>
            <a:r>
              <a:rPr lang="ja-JP" altLang="en-US" sz="1400" dirty="0" smtClean="0"/>
              <a:t>づくりプログラムの実施（子育ての学び講座）</a:t>
            </a:r>
            <a:endParaRPr kumimoji="1" lang="ja-JP" altLang="en-US" sz="1400" dirty="0"/>
          </a:p>
        </p:txBody>
      </p:sp>
      <p:sp>
        <p:nvSpPr>
          <p:cNvPr id="22" name="テキスト ボックス 21"/>
          <p:cNvSpPr txBox="1"/>
          <p:nvPr/>
        </p:nvSpPr>
        <p:spPr>
          <a:xfrm>
            <a:off x="5072899" y="4736442"/>
            <a:ext cx="1093510" cy="307777"/>
          </a:xfrm>
          <a:prstGeom prst="rect">
            <a:avLst/>
          </a:prstGeom>
          <a:noFill/>
          <a:ln>
            <a:solidFill>
              <a:schemeClr val="tx1"/>
            </a:solidFill>
          </a:ln>
        </p:spPr>
        <p:txBody>
          <a:bodyPr vert="horz" wrap="square" rtlCol="0">
            <a:spAutoFit/>
          </a:bodyPr>
          <a:lstStyle/>
          <a:p>
            <a:r>
              <a:rPr kumimoji="1" lang="ja-JP" altLang="en-US" sz="1400" dirty="0" smtClean="0"/>
              <a:t>離乳食講座</a:t>
            </a:r>
            <a:endParaRPr kumimoji="1" lang="ja-JP" altLang="en-US" sz="1400" dirty="0"/>
          </a:p>
        </p:txBody>
      </p:sp>
      <p:sp>
        <p:nvSpPr>
          <p:cNvPr id="23" name="テキスト ボックス 22"/>
          <p:cNvSpPr txBox="1"/>
          <p:nvPr/>
        </p:nvSpPr>
        <p:spPr>
          <a:xfrm>
            <a:off x="3645703" y="5107774"/>
            <a:ext cx="982194" cy="523220"/>
          </a:xfrm>
          <a:prstGeom prst="rect">
            <a:avLst/>
          </a:prstGeom>
          <a:noFill/>
          <a:ln>
            <a:solidFill>
              <a:schemeClr val="tx1"/>
            </a:solidFill>
          </a:ln>
        </p:spPr>
        <p:txBody>
          <a:bodyPr vert="horz" wrap="square" rtlCol="0">
            <a:spAutoFit/>
          </a:bodyPr>
          <a:lstStyle/>
          <a:p>
            <a:r>
              <a:rPr kumimoji="1" lang="ja-JP" altLang="en-US" sz="1400" dirty="0" smtClean="0"/>
              <a:t>健診時の情報提供</a:t>
            </a:r>
            <a:endParaRPr kumimoji="1" lang="ja-JP" altLang="en-US" sz="1400" dirty="0"/>
          </a:p>
        </p:txBody>
      </p:sp>
      <p:sp>
        <p:nvSpPr>
          <p:cNvPr id="24" name="テキスト ボックス 23"/>
          <p:cNvSpPr txBox="1"/>
          <p:nvPr/>
        </p:nvSpPr>
        <p:spPr>
          <a:xfrm>
            <a:off x="433813" y="6426069"/>
            <a:ext cx="11335258" cy="307777"/>
          </a:xfrm>
          <a:prstGeom prst="rect">
            <a:avLst/>
          </a:prstGeom>
          <a:gradFill>
            <a:gsLst>
              <a:gs pos="0">
                <a:srgbClr val="CC99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vert="horz" wrap="square" rtlCol="0">
            <a:spAutoFit/>
          </a:bodyPr>
          <a:lstStyle/>
          <a:p>
            <a:pPr algn="ctr"/>
            <a:r>
              <a:rPr kumimoji="1" lang="ja-JP" altLang="en-US" sz="1400" dirty="0" smtClean="0"/>
              <a:t>総合相談窓口事業　（０から１８歳を対象）</a:t>
            </a:r>
            <a:endParaRPr kumimoji="1" lang="ja-JP" altLang="en-US" sz="1400" dirty="0"/>
          </a:p>
        </p:txBody>
      </p:sp>
      <p:sp>
        <p:nvSpPr>
          <p:cNvPr id="25" name="テキスト ボックス 24"/>
          <p:cNvSpPr txBox="1"/>
          <p:nvPr/>
        </p:nvSpPr>
        <p:spPr>
          <a:xfrm>
            <a:off x="6680525" y="5101176"/>
            <a:ext cx="1224324" cy="523220"/>
          </a:xfrm>
          <a:prstGeom prst="rect">
            <a:avLst/>
          </a:prstGeom>
          <a:noFill/>
          <a:ln>
            <a:solidFill>
              <a:schemeClr val="tx1"/>
            </a:solidFill>
          </a:ln>
        </p:spPr>
        <p:txBody>
          <a:bodyPr vert="horz" wrap="square" rtlCol="0">
            <a:spAutoFit/>
          </a:bodyPr>
          <a:lstStyle/>
          <a:p>
            <a:r>
              <a:rPr kumimoji="1" lang="ja-JP" altLang="en-US" sz="1400" dirty="0" smtClean="0"/>
              <a:t>健診時の情報提供</a:t>
            </a:r>
            <a:endParaRPr kumimoji="1" lang="ja-JP" altLang="en-US" sz="1400" dirty="0"/>
          </a:p>
        </p:txBody>
      </p:sp>
      <p:sp>
        <p:nvSpPr>
          <p:cNvPr id="27" name="テキスト ボックス 26"/>
          <p:cNvSpPr txBox="1"/>
          <p:nvPr/>
        </p:nvSpPr>
        <p:spPr>
          <a:xfrm>
            <a:off x="5458831" y="5750791"/>
            <a:ext cx="6303733" cy="30777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vert="horz" wrap="square" rtlCol="0">
            <a:spAutoFit/>
          </a:bodyPr>
          <a:lstStyle/>
          <a:p>
            <a:pPr algn="ctr"/>
            <a:r>
              <a:rPr kumimoji="1" lang="ja-JP" altLang="en-US" sz="1400" dirty="0" smtClean="0"/>
              <a:t>ファミリー・サポート・センター事業・</a:t>
            </a:r>
            <a:r>
              <a:rPr lang="ja-JP" altLang="en-US" sz="1400" dirty="0"/>
              <a:t>病後児保育事業・</a:t>
            </a:r>
            <a:r>
              <a:rPr kumimoji="1" lang="ja-JP" altLang="en-US" sz="1400" dirty="0" smtClean="0"/>
              <a:t>一時保育等</a:t>
            </a:r>
            <a:endParaRPr kumimoji="1" lang="ja-JP" altLang="en-US" sz="1400" dirty="0"/>
          </a:p>
        </p:txBody>
      </p:sp>
      <p:sp>
        <p:nvSpPr>
          <p:cNvPr id="28" name="角丸四角形 27"/>
          <p:cNvSpPr/>
          <p:nvPr/>
        </p:nvSpPr>
        <p:spPr>
          <a:xfrm>
            <a:off x="8292445" y="4179001"/>
            <a:ext cx="3143541" cy="153020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400" dirty="0" smtClean="0"/>
              <a:t>１）鹿北・鹿央・鹿本・菊鹿子育て支援センターにおいては、毎月１回の子育てネットワーク会議の実施。</a:t>
            </a:r>
            <a:endParaRPr lang="en-US" altLang="ja-JP" sz="1400" dirty="0" smtClean="0"/>
          </a:p>
          <a:p>
            <a:endParaRPr kumimoji="1" lang="en-US" altLang="ja-JP" sz="1400" dirty="0" smtClean="0"/>
          </a:p>
          <a:p>
            <a:r>
              <a:rPr kumimoji="1" lang="ja-JP" altLang="en-US" sz="1400" dirty="0" smtClean="0"/>
              <a:t>２）山鹿子育て支援センターは、必要に応じた関係機関との連携を実施。</a:t>
            </a:r>
            <a:endParaRPr kumimoji="1" lang="ja-JP" altLang="en-US" sz="1400" dirty="0"/>
          </a:p>
        </p:txBody>
      </p:sp>
      <p:sp>
        <p:nvSpPr>
          <p:cNvPr id="29" name="テキスト ボックス 28"/>
          <p:cNvSpPr txBox="1"/>
          <p:nvPr/>
        </p:nvSpPr>
        <p:spPr>
          <a:xfrm>
            <a:off x="2914722" y="2972335"/>
            <a:ext cx="1006299" cy="430887"/>
          </a:xfrm>
          <a:prstGeom prst="rect">
            <a:avLst/>
          </a:prstGeom>
          <a:noFill/>
          <a:ln>
            <a:solidFill>
              <a:schemeClr val="tx1"/>
            </a:solidFill>
          </a:ln>
        </p:spPr>
        <p:txBody>
          <a:bodyPr vert="horz" wrap="square" rtlCol="0">
            <a:spAutoFit/>
          </a:bodyPr>
          <a:lstStyle/>
          <a:p>
            <a:r>
              <a:rPr kumimoji="1" lang="ja-JP" altLang="en-US" sz="1100" dirty="0" smtClean="0"/>
              <a:t>子育て応援ハガキの送付</a:t>
            </a:r>
            <a:endParaRPr kumimoji="1" lang="ja-JP" altLang="en-US" sz="1100" dirty="0"/>
          </a:p>
        </p:txBody>
      </p:sp>
      <p:sp>
        <p:nvSpPr>
          <p:cNvPr id="30" name="テキスト ボックス 29"/>
          <p:cNvSpPr txBox="1"/>
          <p:nvPr/>
        </p:nvSpPr>
        <p:spPr>
          <a:xfrm>
            <a:off x="4941596" y="2991679"/>
            <a:ext cx="1006299" cy="430887"/>
          </a:xfrm>
          <a:prstGeom prst="rect">
            <a:avLst/>
          </a:prstGeom>
          <a:noFill/>
          <a:ln>
            <a:solidFill>
              <a:schemeClr val="tx1"/>
            </a:solidFill>
          </a:ln>
        </p:spPr>
        <p:txBody>
          <a:bodyPr vert="horz" wrap="square" rtlCol="0">
            <a:spAutoFit/>
          </a:bodyPr>
          <a:lstStyle/>
          <a:p>
            <a:r>
              <a:rPr kumimoji="1" lang="ja-JP" altLang="en-US" sz="1100" dirty="0" smtClean="0"/>
              <a:t>子育て応援ハガキの送付</a:t>
            </a:r>
            <a:endParaRPr kumimoji="1" lang="ja-JP" altLang="en-US" sz="1100" dirty="0"/>
          </a:p>
        </p:txBody>
      </p:sp>
      <p:sp>
        <p:nvSpPr>
          <p:cNvPr id="31" name="テキスト ボックス 30"/>
          <p:cNvSpPr txBox="1"/>
          <p:nvPr/>
        </p:nvSpPr>
        <p:spPr>
          <a:xfrm>
            <a:off x="6779469" y="2980792"/>
            <a:ext cx="1006299" cy="430887"/>
          </a:xfrm>
          <a:prstGeom prst="rect">
            <a:avLst/>
          </a:prstGeom>
          <a:noFill/>
          <a:ln>
            <a:solidFill>
              <a:schemeClr val="tx1"/>
            </a:solidFill>
          </a:ln>
        </p:spPr>
        <p:txBody>
          <a:bodyPr vert="horz" wrap="square" rtlCol="0">
            <a:spAutoFit/>
          </a:bodyPr>
          <a:lstStyle/>
          <a:p>
            <a:r>
              <a:rPr kumimoji="1" lang="ja-JP" altLang="en-US" sz="1100" dirty="0" smtClean="0"/>
              <a:t>子育て応援ハガキの送付</a:t>
            </a:r>
            <a:endParaRPr kumimoji="1" lang="ja-JP" altLang="en-US" sz="1100" dirty="0"/>
          </a:p>
        </p:txBody>
      </p:sp>
      <p:sp>
        <p:nvSpPr>
          <p:cNvPr id="32" name="テキスト ボックス 31"/>
          <p:cNvSpPr txBox="1"/>
          <p:nvPr/>
        </p:nvSpPr>
        <p:spPr>
          <a:xfrm>
            <a:off x="8883358" y="2983575"/>
            <a:ext cx="1006299" cy="430887"/>
          </a:xfrm>
          <a:prstGeom prst="rect">
            <a:avLst/>
          </a:prstGeom>
          <a:noFill/>
          <a:ln>
            <a:solidFill>
              <a:schemeClr val="tx1"/>
            </a:solidFill>
          </a:ln>
        </p:spPr>
        <p:txBody>
          <a:bodyPr vert="horz" wrap="square" rtlCol="0">
            <a:spAutoFit/>
          </a:bodyPr>
          <a:lstStyle/>
          <a:p>
            <a:r>
              <a:rPr kumimoji="1" lang="ja-JP" altLang="en-US" sz="1100" dirty="0" smtClean="0"/>
              <a:t>子育て応援ハガキの送付</a:t>
            </a:r>
            <a:endParaRPr kumimoji="1" lang="ja-JP" altLang="en-US" sz="1100" dirty="0"/>
          </a:p>
        </p:txBody>
      </p:sp>
      <p:sp>
        <p:nvSpPr>
          <p:cNvPr id="33" name="テキスト ボックス 32"/>
          <p:cNvSpPr txBox="1"/>
          <p:nvPr/>
        </p:nvSpPr>
        <p:spPr>
          <a:xfrm>
            <a:off x="427306" y="6108104"/>
            <a:ext cx="11335258" cy="307777"/>
          </a:xfrm>
          <a:prstGeom prst="rect">
            <a:avLst/>
          </a:prstGeom>
          <a:gradFill>
            <a:gsLst>
              <a:gs pos="0">
                <a:srgbClr val="49E35B"/>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txBody>
          <a:bodyPr vert="horz" wrap="square" rtlCol="0">
            <a:spAutoFit/>
          </a:bodyPr>
          <a:lstStyle/>
          <a:p>
            <a:pPr algn="ctr"/>
            <a:r>
              <a:rPr lang="ja-JP" altLang="en-US" sz="1400" dirty="0" smtClean="0"/>
              <a:t>児童センター（館）事業</a:t>
            </a:r>
            <a:r>
              <a:rPr kumimoji="1" lang="ja-JP" altLang="en-US" sz="1400" dirty="0" smtClean="0"/>
              <a:t>　（０から１８歳を対象）　　</a:t>
            </a:r>
            <a:r>
              <a:rPr kumimoji="1" lang="en-US" altLang="ja-JP" sz="1400" dirty="0" smtClean="0"/>
              <a:t>※</a:t>
            </a:r>
            <a:r>
              <a:rPr kumimoji="1" lang="ja-JP" altLang="en-US" sz="1400" dirty="0" smtClean="0"/>
              <a:t>高校生と赤ちゃん交流事業の実施</a:t>
            </a:r>
            <a:endParaRPr kumimoji="1" lang="ja-JP" altLang="en-US" sz="1400" dirty="0"/>
          </a:p>
        </p:txBody>
      </p:sp>
      <p:sp>
        <p:nvSpPr>
          <p:cNvPr id="34" name="テキスト ボックス 33"/>
          <p:cNvSpPr txBox="1"/>
          <p:nvPr/>
        </p:nvSpPr>
        <p:spPr>
          <a:xfrm>
            <a:off x="1682574" y="2988670"/>
            <a:ext cx="1006299" cy="600164"/>
          </a:xfrm>
          <a:prstGeom prst="rect">
            <a:avLst/>
          </a:prstGeom>
          <a:noFill/>
          <a:ln>
            <a:solidFill>
              <a:schemeClr val="tx1"/>
            </a:solidFill>
          </a:ln>
        </p:spPr>
        <p:txBody>
          <a:bodyPr vert="horz" wrap="square" rtlCol="0">
            <a:spAutoFit/>
          </a:bodyPr>
          <a:lstStyle/>
          <a:p>
            <a:r>
              <a:rPr lang="ja-JP" altLang="en-US" sz="1100" dirty="0" smtClean="0"/>
              <a:t>広報やまが</a:t>
            </a:r>
            <a:endParaRPr lang="en-US" altLang="ja-JP" sz="1100" dirty="0" smtClean="0"/>
          </a:p>
          <a:p>
            <a:r>
              <a:rPr kumimoji="1" lang="ja-JP" altLang="en-US" sz="1100" dirty="0"/>
              <a:t>わくわく</a:t>
            </a:r>
            <a:r>
              <a:rPr kumimoji="1" lang="ja-JP" altLang="en-US" sz="1100" dirty="0" smtClean="0"/>
              <a:t>ネット</a:t>
            </a:r>
            <a:endParaRPr kumimoji="1" lang="en-US" altLang="ja-JP" sz="1100" dirty="0" smtClean="0"/>
          </a:p>
          <a:p>
            <a:r>
              <a:rPr lang="ja-JP" altLang="en-US" sz="1100" dirty="0" smtClean="0"/>
              <a:t>（情報提供）</a:t>
            </a:r>
            <a:endParaRPr kumimoji="1" lang="ja-JP" altLang="en-US" sz="1100" dirty="0"/>
          </a:p>
        </p:txBody>
      </p:sp>
      <p:sp>
        <p:nvSpPr>
          <p:cNvPr id="7" name="正方形/長方形 6"/>
          <p:cNvSpPr/>
          <p:nvPr/>
        </p:nvSpPr>
        <p:spPr>
          <a:xfrm>
            <a:off x="2702419" y="3126390"/>
            <a:ext cx="192220" cy="2025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3921021" y="3126391"/>
            <a:ext cx="1017724" cy="209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959039" y="3126391"/>
            <a:ext cx="817579" cy="202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7805851" y="3126391"/>
            <a:ext cx="1074656" cy="202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45747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5905" y="4346137"/>
            <a:ext cx="2536018" cy="2318719"/>
          </a:xfrm>
          <a:prstGeom prst="rect">
            <a:avLst/>
          </a:prstGeom>
          <a:noFill/>
          <a:extLst>
            <a:ext uri="{909E8E84-426E-40DD-AFC4-6F175D3DCCD1}">
              <a14:hiddenFill xmlns:a14="http://schemas.microsoft.com/office/drawing/2010/main">
                <a:solidFill>
                  <a:srgbClr val="FFFFFF"/>
                </a:solidFill>
              </a14:hiddenFill>
            </a:ext>
          </a:extLst>
        </p:spPr>
      </p:pic>
      <p:pic>
        <p:nvPicPr>
          <p:cNvPr id="30" name="図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1999" y="2191599"/>
            <a:ext cx="2284785" cy="2284785"/>
          </a:xfrm>
          <a:prstGeom prst="rect">
            <a:avLst/>
          </a:prstGeom>
        </p:spPr>
      </p:pic>
      <p:pic>
        <p:nvPicPr>
          <p:cNvPr id="29"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3622" y="156747"/>
            <a:ext cx="2635461" cy="240964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3828" y="4376557"/>
            <a:ext cx="2536018" cy="2318719"/>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4686" y="2982921"/>
            <a:ext cx="2536018" cy="231871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msp.c.yimg.jp/yjimage?q=W1f4yBwXyLGBsDBuibULo8JvNU1.Wfm5MSrdBKPO4K19vTJwJQt168rpXnW_4XGbDpaF_Y.GGp8HeB3Bfwz5vncbxOZ0EOH92tqq6oquVa9.Kg5fO1PscLeS6YZNw4J7.R1MuqHvv5v2mmtRUQ--&amp;sig=138sq84cj&amp;x=252&amp;y=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5212" y="970649"/>
            <a:ext cx="2536018" cy="2318719"/>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idx="4294967295"/>
          </p:nvPr>
        </p:nvSpPr>
        <p:spPr>
          <a:xfrm>
            <a:off x="1676400" y="-165100"/>
            <a:ext cx="10515600" cy="1050925"/>
          </a:xfrm>
        </p:spPr>
        <p:txBody>
          <a:bodyPr>
            <a:normAutofit fontScale="90000"/>
          </a:bodyPr>
          <a:lstStyle/>
          <a:p>
            <a:r>
              <a:rPr lang="en-US" altLang="ja-JP" dirty="0" smtClean="0"/>
              <a:t/>
            </a:r>
            <a:br>
              <a:rPr lang="en-US" altLang="ja-JP" dirty="0" smtClean="0"/>
            </a:br>
            <a:r>
              <a:rPr lang="ja-JP" altLang="en-US" dirty="0" smtClean="0"/>
              <a:t>　　　　</a:t>
            </a:r>
            <a:r>
              <a:rPr lang="ja-JP" altLang="en-US" sz="4000" dirty="0"/>
              <a:t>現在</a:t>
            </a:r>
            <a:r>
              <a:rPr lang="ja-JP" altLang="en-US" sz="4000" dirty="0" smtClean="0"/>
              <a:t>の子育て</a:t>
            </a:r>
            <a:r>
              <a:rPr lang="ja-JP" altLang="en-US" sz="4000" dirty="0"/>
              <a:t>支援</a:t>
            </a:r>
            <a:r>
              <a:rPr lang="ja-JP" altLang="en-US" sz="4000" dirty="0" smtClean="0"/>
              <a:t>イメージ図</a:t>
            </a:r>
            <a:r>
              <a:rPr lang="en-US" altLang="ja-JP" dirty="0" smtClean="0"/>
              <a:t/>
            </a:r>
            <a:br>
              <a:rPr lang="en-US" altLang="ja-JP" dirty="0" smtClean="0"/>
            </a:br>
            <a:r>
              <a:rPr lang="ja-JP" altLang="en-US" dirty="0"/>
              <a:t>　</a:t>
            </a:r>
            <a:r>
              <a:rPr lang="ja-JP" altLang="en-US" dirty="0" smtClean="0"/>
              <a:t>　　　　　　　</a:t>
            </a:r>
            <a:endParaRPr kumimoji="1" lang="ja-JP" altLang="en-US" dirty="0"/>
          </a:p>
        </p:txBody>
      </p:sp>
      <p:sp>
        <p:nvSpPr>
          <p:cNvPr id="23" name="テキスト ボックス 22"/>
          <p:cNvSpPr txBox="1"/>
          <p:nvPr/>
        </p:nvSpPr>
        <p:spPr>
          <a:xfrm>
            <a:off x="5091204" y="4358417"/>
            <a:ext cx="1535615" cy="523220"/>
          </a:xfrm>
          <a:prstGeom prst="rect">
            <a:avLst/>
          </a:prstGeom>
          <a:noFill/>
          <a:ln>
            <a:noFill/>
          </a:ln>
        </p:spPr>
        <p:txBody>
          <a:bodyPr wrap="square" rtlCol="0">
            <a:spAutoFit/>
          </a:bodyPr>
          <a:lstStyle/>
          <a:p>
            <a:r>
              <a:rPr kumimoji="1" lang="ja-JP" altLang="en-US" sz="1400" dirty="0" smtClean="0"/>
              <a:t>子育て親子</a:t>
            </a:r>
            <a:endParaRPr kumimoji="1" lang="en-US" altLang="ja-JP" sz="1400" dirty="0" smtClean="0"/>
          </a:p>
          <a:p>
            <a:r>
              <a:rPr lang="ja-JP" altLang="en-US" sz="1400" dirty="0" smtClean="0"/>
              <a:t>（子育て</a:t>
            </a:r>
            <a:r>
              <a:rPr lang="ja-JP" altLang="en-US" sz="1400" dirty="0"/>
              <a:t>家庭</a:t>
            </a:r>
            <a:r>
              <a:rPr lang="ja-JP" altLang="en-US" sz="1400" dirty="0" smtClean="0"/>
              <a:t>）</a:t>
            </a:r>
            <a:endParaRPr kumimoji="1" lang="ja-JP" altLang="en-US" sz="1400" dirty="0"/>
          </a:p>
        </p:txBody>
      </p:sp>
      <p:sp>
        <p:nvSpPr>
          <p:cNvPr id="18" name="テキスト ボックス 17"/>
          <p:cNvSpPr txBox="1"/>
          <p:nvPr/>
        </p:nvSpPr>
        <p:spPr>
          <a:xfrm>
            <a:off x="2352125" y="2712709"/>
            <a:ext cx="1458105" cy="1077218"/>
          </a:xfrm>
          <a:prstGeom prst="rect">
            <a:avLst/>
          </a:prstGeom>
          <a:noFill/>
          <a:ln>
            <a:noFill/>
          </a:ln>
        </p:spPr>
        <p:txBody>
          <a:bodyPr wrap="square" rtlCol="0">
            <a:spAutoFit/>
          </a:bodyPr>
          <a:lstStyle/>
          <a:p>
            <a:r>
              <a:rPr kumimoji="1" lang="ja-JP" altLang="en-US" sz="1600" b="1" dirty="0" smtClean="0"/>
              <a:t>市役所</a:t>
            </a:r>
            <a:endParaRPr kumimoji="1" lang="en-US" altLang="ja-JP" sz="1600" b="1" dirty="0" smtClean="0"/>
          </a:p>
          <a:p>
            <a:r>
              <a:rPr lang="ja-JP" altLang="en-US" sz="1600" b="1" dirty="0" smtClean="0"/>
              <a:t>・福祉課</a:t>
            </a:r>
            <a:endParaRPr lang="en-US" altLang="ja-JP" sz="1600" b="1" dirty="0" smtClean="0"/>
          </a:p>
          <a:p>
            <a:r>
              <a:rPr kumimoji="1" lang="ja-JP" altLang="en-US" sz="1600" b="1" dirty="0" smtClean="0"/>
              <a:t>・子ども課</a:t>
            </a:r>
            <a:endParaRPr kumimoji="1" lang="en-US" altLang="ja-JP" sz="1600" b="1" dirty="0" smtClean="0"/>
          </a:p>
          <a:p>
            <a:r>
              <a:rPr kumimoji="1" lang="ja-JP" altLang="en-US" sz="1600" b="1" dirty="0" smtClean="0"/>
              <a:t>（教育委員会）</a:t>
            </a:r>
            <a:endParaRPr kumimoji="1" lang="ja-JP" altLang="en-US" sz="1600" b="1" dirty="0"/>
          </a:p>
        </p:txBody>
      </p:sp>
      <p:sp>
        <p:nvSpPr>
          <p:cNvPr id="35" name="テキスト ボックス 34"/>
          <p:cNvSpPr txBox="1"/>
          <p:nvPr/>
        </p:nvSpPr>
        <p:spPr>
          <a:xfrm>
            <a:off x="5808442" y="6146526"/>
            <a:ext cx="1829193" cy="584775"/>
          </a:xfrm>
          <a:prstGeom prst="rect">
            <a:avLst/>
          </a:prstGeom>
          <a:noFill/>
          <a:ln>
            <a:noFill/>
          </a:ln>
        </p:spPr>
        <p:txBody>
          <a:bodyPr wrap="square" rtlCol="0">
            <a:spAutoFit/>
          </a:bodyPr>
          <a:lstStyle/>
          <a:p>
            <a:r>
              <a:rPr kumimoji="1" lang="ja-JP" altLang="en-US" sz="1600" b="1" dirty="0" smtClean="0"/>
              <a:t>健康福祉センター</a:t>
            </a:r>
            <a:endParaRPr kumimoji="1" lang="en-US" altLang="ja-JP" sz="1600" b="1" dirty="0" smtClean="0"/>
          </a:p>
          <a:p>
            <a:r>
              <a:rPr lang="ja-JP" altLang="en-US" sz="1600" b="1" dirty="0" smtClean="0"/>
              <a:t>・健康増進課</a:t>
            </a:r>
            <a:endParaRPr kumimoji="1" lang="ja-JP" altLang="en-US" sz="1600" b="1" dirty="0"/>
          </a:p>
        </p:txBody>
      </p:sp>
      <p:sp>
        <p:nvSpPr>
          <p:cNvPr id="36" name="テキスト ボックス 35"/>
          <p:cNvSpPr txBox="1"/>
          <p:nvPr/>
        </p:nvSpPr>
        <p:spPr>
          <a:xfrm>
            <a:off x="8388938" y="3451373"/>
            <a:ext cx="1085026" cy="338554"/>
          </a:xfrm>
          <a:prstGeom prst="rect">
            <a:avLst/>
          </a:prstGeom>
          <a:noFill/>
          <a:ln>
            <a:noFill/>
          </a:ln>
        </p:spPr>
        <p:txBody>
          <a:bodyPr wrap="square" rtlCol="0">
            <a:spAutoFit/>
          </a:bodyPr>
          <a:lstStyle/>
          <a:p>
            <a:r>
              <a:rPr kumimoji="1" lang="ja-JP" altLang="en-US" sz="1600" b="1" dirty="0" smtClean="0"/>
              <a:t>相談窓口</a:t>
            </a:r>
            <a:endParaRPr kumimoji="1" lang="ja-JP" altLang="en-US" sz="1600" b="1" dirty="0"/>
          </a:p>
        </p:txBody>
      </p:sp>
      <p:sp>
        <p:nvSpPr>
          <p:cNvPr id="37" name="テキスト ボックス 36"/>
          <p:cNvSpPr txBox="1"/>
          <p:nvPr/>
        </p:nvSpPr>
        <p:spPr>
          <a:xfrm>
            <a:off x="2445420" y="6135647"/>
            <a:ext cx="1677183" cy="338554"/>
          </a:xfrm>
          <a:prstGeom prst="rect">
            <a:avLst/>
          </a:prstGeom>
          <a:noFill/>
          <a:ln>
            <a:noFill/>
          </a:ln>
        </p:spPr>
        <p:txBody>
          <a:bodyPr wrap="square" rtlCol="0">
            <a:spAutoFit/>
          </a:bodyPr>
          <a:lstStyle/>
          <a:p>
            <a:r>
              <a:rPr kumimoji="1" lang="ja-JP" altLang="en-US" sz="1600" b="1" dirty="0" smtClean="0"/>
              <a:t>社会福祉協議会</a:t>
            </a:r>
            <a:endParaRPr kumimoji="1" lang="ja-JP" altLang="en-US" sz="1600" b="1" dirty="0"/>
          </a:p>
        </p:txBody>
      </p:sp>
      <p:sp>
        <p:nvSpPr>
          <p:cNvPr id="38" name="左右矢印 37"/>
          <p:cNvSpPr/>
          <p:nvPr/>
        </p:nvSpPr>
        <p:spPr>
          <a:xfrm rot="12505877">
            <a:off x="4038098" y="2485025"/>
            <a:ext cx="1119993" cy="14539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左右矢印 39"/>
          <p:cNvSpPr/>
          <p:nvPr/>
        </p:nvSpPr>
        <p:spPr>
          <a:xfrm rot="10800000">
            <a:off x="6960950" y="3654283"/>
            <a:ext cx="1155601" cy="21434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左右矢印 40"/>
          <p:cNvSpPr/>
          <p:nvPr/>
        </p:nvSpPr>
        <p:spPr>
          <a:xfrm rot="9297803">
            <a:off x="6718993" y="2431064"/>
            <a:ext cx="1119993" cy="15980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吹き出し 2"/>
          <p:cNvSpPr/>
          <p:nvPr/>
        </p:nvSpPr>
        <p:spPr>
          <a:xfrm>
            <a:off x="116576" y="228908"/>
            <a:ext cx="1894363" cy="3308085"/>
          </a:xfrm>
          <a:prstGeom prst="wedgeRoundRectCallout">
            <a:avLst>
              <a:gd name="adj1" fmla="val 58131"/>
              <a:gd name="adj2" fmla="val 1399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1200" dirty="0" smtClean="0"/>
          </a:p>
          <a:p>
            <a:r>
              <a:rPr kumimoji="1" lang="ja-JP" altLang="en-US" sz="1200" dirty="0" smtClean="0"/>
              <a:t>●子ども課</a:t>
            </a:r>
            <a:endParaRPr kumimoji="1" lang="en-US" altLang="ja-JP" sz="1200" dirty="0" smtClean="0"/>
          </a:p>
          <a:p>
            <a:r>
              <a:rPr kumimoji="1" lang="ja-JP" altLang="en-US" sz="1200" dirty="0" smtClean="0"/>
              <a:t>・保育園・幼稚園の入所等に関すること</a:t>
            </a:r>
            <a:endParaRPr kumimoji="1" lang="en-US" altLang="ja-JP" sz="1200" dirty="0" smtClean="0"/>
          </a:p>
          <a:p>
            <a:r>
              <a:rPr lang="ja-JP" altLang="en-US" sz="1200" dirty="0" smtClean="0"/>
              <a:t>・一時預かり保育に関すること</a:t>
            </a:r>
            <a:endParaRPr lang="en-US" altLang="ja-JP" sz="1200" dirty="0" smtClean="0"/>
          </a:p>
          <a:p>
            <a:r>
              <a:rPr kumimoji="1" lang="ja-JP" altLang="en-US" sz="1200" dirty="0" smtClean="0"/>
              <a:t>・病後児保育に関すること</a:t>
            </a:r>
            <a:endParaRPr kumimoji="1" lang="en-US" altLang="ja-JP" sz="1200" dirty="0" smtClean="0"/>
          </a:p>
          <a:p>
            <a:r>
              <a:rPr lang="ja-JP" altLang="en-US" sz="1200" dirty="0">
                <a:solidFill>
                  <a:schemeClr val="tx1"/>
                </a:solidFill>
              </a:rPr>
              <a:t>・子育て全般にかかる調整</a:t>
            </a:r>
            <a:endParaRPr lang="en-US" altLang="ja-JP" sz="1200" dirty="0">
              <a:solidFill>
                <a:schemeClr val="tx1"/>
              </a:solidFill>
            </a:endParaRPr>
          </a:p>
          <a:p>
            <a:r>
              <a:rPr lang="ja-JP" altLang="en-US" sz="1200" dirty="0" smtClean="0"/>
              <a:t>●福祉課</a:t>
            </a:r>
            <a:endParaRPr lang="en-US" altLang="ja-JP" sz="1200" dirty="0" smtClean="0"/>
          </a:p>
          <a:p>
            <a:r>
              <a:rPr kumimoji="1" lang="ja-JP" altLang="en-US" sz="1200" dirty="0" smtClean="0"/>
              <a:t>・児童虐待に関すること</a:t>
            </a:r>
            <a:endParaRPr kumimoji="1" lang="en-US" altLang="ja-JP" sz="1200" dirty="0" smtClean="0"/>
          </a:p>
          <a:p>
            <a:r>
              <a:rPr lang="ja-JP" altLang="en-US" sz="1200" dirty="0" smtClean="0"/>
              <a:t>・乳幼児医療、児童手等当に関することに関すること</a:t>
            </a:r>
            <a:endParaRPr lang="en-US" altLang="ja-JP" sz="1200" dirty="0" smtClean="0"/>
          </a:p>
          <a:p>
            <a:r>
              <a:rPr kumimoji="1" lang="ja-JP" altLang="en-US" sz="1200" dirty="0" smtClean="0"/>
              <a:t>・ひとり親家庭支援に関すること</a:t>
            </a:r>
            <a:endParaRPr kumimoji="1" lang="en-US" altLang="ja-JP" sz="1200" dirty="0" smtClean="0"/>
          </a:p>
          <a:p>
            <a:r>
              <a:rPr kumimoji="1" lang="ja-JP" altLang="en-US" sz="1200" dirty="0" smtClean="0"/>
              <a:t>・療育に関すること</a:t>
            </a:r>
            <a:endParaRPr kumimoji="1" lang="en-US" altLang="ja-JP" sz="1200" dirty="0" smtClean="0"/>
          </a:p>
          <a:p>
            <a:endParaRPr kumimoji="1" lang="ja-JP" altLang="en-US" sz="1200" dirty="0"/>
          </a:p>
        </p:txBody>
      </p:sp>
      <p:sp>
        <p:nvSpPr>
          <p:cNvPr id="24" name="角丸四角形吹き出し 23"/>
          <p:cNvSpPr/>
          <p:nvPr/>
        </p:nvSpPr>
        <p:spPr>
          <a:xfrm>
            <a:off x="9002104" y="536056"/>
            <a:ext cx="3123860" cy="1418478"/>
          </a:xfrm>
          <a:prstGeom prst="wedgeRoundRectCallout">
            <a:avLst>
              <a:gd name="adj1" fmla="val -60543"/>
              <a:gd name="adj2" fmla="val -820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1200" dirty="0" smtClean="0"/>
          </a:p>
          <a:p>
            <a:endParaRPr lang="en-US" altLang="ja-JP" sz="1200" dirty="0"/>
          </a:p>
          <a:p>
            <a:endParaRPr kumimoji="1" lang="en-US" altLang="ja-JP" sz="1200" dirty="0" smtClean="0"/>
          </a:p>
          <a:p>
            <a:r>
              <a:rPr kumimoji="1" lang="ja-JP" altLang="en-US" sz="1200" dirty="0" smtClean="0"/>
              <a:t>●子育て支援センター・つどいの広場等</a:t>
            </a:r>
            <a:endParaRPr kumimoji="1" lang="en-US" altLang="ja-JP" sz="1200" dirty="0" smtClean="0"/>
          </a:p>
          <a:p>
            <a:endParaRPr lang="en-US" altLang="ja-JP" sz="1200" dirty="0" smtClean="0"/>
          </a:p>
          <a:p>
            <a:r>
              <a:rPr lang="ja-JP" altLang="en-US" sz="1200" dirty="0" smtClean="0"/>
              <a:t>・子育て親子の交流の場</a:t>
            </a:r>
            <a:endParaRPr lang="en-US" altLang="ja-JP" sz="1200" dirty="0" smtClean="0"/>
          </a:p>
          <a:p>
            <a:r>
              <a:rPr kumimoji="1" lang="ja-JP" altLang="en-US" sz="1200" dirty="0" smtClean="0"/>
              <a:t>・子育てに関すること</a:t>
            </a:r>
            <a:endParaRPr kumimoji="1" lang="en-US" altLang="ja-JP" sz="1200" dirty="0" smtClean="0"/>
          </a:p>
          <a:p>
            <a:r>
              <a:rPr lang="ja-JP" altLang="en-US" sz="1200" dirty="0" smtClean="0"/>
              <a:t>・離乳食教室、育児講習等に関すること</a:t>
            </a:r>
            <a:endParaRPr lang="en-US" altLang="ja-JP" sz="1200" dirty="0" smtClean="0"/>
          </a:p>
          <a:p>
            <a:r>
              <a:rPr kumimoji="1" lang="ja-JP" altLang="en-US" sz="1200" dirty="0" smtClean="0"/>
              <a:t>・子育て情報に関すること</a:t>
            </a:r>
            <a:endParaRPr kumimoji="1" lang="en-US" altLang="ja-JP" sz="1200" dirty="0" smtClean="0"/>
          </a:p>
          <a:p>
            <a:endParaRPr lang="en-US" altLang="ja-JP" sz="1200" dirty="0"/>
          </a:p>
          <a:p>
            <a:endParaRPr kumimoji="1" lang="en-US" altLang="ja-JP" sz="1200" dirty="0" smtClean="0"/>
          </a:p>
          <a:p>
            <a:endParaRPr lang="en-US" altLang="ja-JP" sz="1200" dirty="0"/>
          </a:p>
          <a:p>
            <a:endParaRPr kumimoji="1" lang="en-US" altLang="ja-JP" sz="1200" dirty="0" smtClean="0"/>
          </a:p>
        </p:txBody>
      </p:sp>
      <p:sp>
        <p:nvSpPr>
          <p:cNvPr id="5" name="テキスト ボックス 4"/>
          <p:cNvSpPr txBox="1"/>
          <p:nvPr/>
        </p:nvSpPr>
        <p:spPr>
          <a:xfrm>
            <a:off x="8782103" y="2121110"/>
            <a:ext cx="1950748" cy="584775"/>
          </a:xfrm>
          <a:prstGeom prst="rect">
            <a:avLst/>
          </a:prstGeom>
          <a:noFill/>
        </p:spPr>
        <p:txBody>
          <a:bodyPr wrap="square" rtlCol="0">
            <a:spAutoFit/>
          </a:bodyPr>
          <a:lstStyle/>
          <a:p>
            <a:r>
              <a:rPr kumimoji="1" lang="ja-JP" altLang="en-US" sz="1600" b="1" dirty="0" smtClean="0"/>
              <a:t>子育て支援センター</a:t>
            </a:r>
            <a:endParaRPr kumimoji="1" lang="en-US" altLang="ja-JP" sz="1600" b="1" dirty="0" smtClean="0"/>
          </a:p>
          <a:p>
            <a:r>
              <a:rPr lang="ja-JP" altLang="en-US" sz="1600" b="1" dirty="0" smtClean="0"/>
              <a:t>つどいの</a:t>
            </a:r>
            <a:r>
              <a:rPr lang="ja-JP" altLang="en-US" sz="1600" b="1" dirty="0"/>
              <a:t>広場</a:t>
            </a:r>
            <a:endParaRPr kumimoji="1" lang="ja-JP" altLang="en-US" sz="1600" b="1" dirty="0"/>
          </a:p>
        </p:txBody>
      </p:sp>
      <p:sp>
        <p:nvSpPr>
          <p:cNvPr id="28" name="角丸四角形吹き出し 27"/>
          <p:cNvSpPr/>
          <p:nvPr/>
        </p:nvSpPr>
        <p:spPr>
          <a:xfrm>
            <a:off x="149704" y="4741973"/>
            <a:ext cx="1778572" cy="940064"/>
          </a:xfrm>
          <a:prstGeom prst="wedgeRoundRectCallout">
            <a:avLst>
              <a:gd name="adj1" fmla="val 63614"/>
              <a:gd name="adj2" fmla="val 924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1200" dirty="0" smtClean="0"/>
          </a:p>
          <a:p>
            <a:endParaRPr lang="en-US" altLang="ja-JP" sz="1200" dirty="0"/>
          </a:p>
          <a:p>
            <a:r>
              <a:rPr lang="ja-JP" altLang="en-US" sz="1200" dirty="0" smtClean="0"/>
              <a:t>・子どもを預けたい</a:t>
            </a:r>
            <a:endParaRPr lang="en-US" altLang="ja-JP" sz="1200" dirty="0" smtClean="0"/>
          </a:p>
          <a:p>
            <a:r>
              <a:rPr kumimoji="1" lang="ja-JP" altLang="en-US" sz="1200" dirty="0" smtClean="0"/>
              <a:t>・ボランティアの登録に関すること</a:t>
            </a:r>
            <a:endParaRPr kumimoji="1" lang="en-US" altLang="ja-JP" sz="1200" dirty="0" smtClean="0"/>
          </a:p>
          <a:p>
            <a:endParaRPr lang="en-US" altLang="ja-JP" sz="1200" dirty="0"/>
          </a:p>
          <a:p>
            <a:endParaRPr kumimoji="1" lang="en-US" altLang="ja-JP" sz="1200" dirty="0" smtClean="0"/>
          </a:p>
        </p:txBody>
      </p:sp>
      <p:sp>
        <p:nvSpPr>
          <p:cNvPr id="31" name="角丸四角形吹き出し 30"/>
          <p:cNvSpPr/>
          <p:nvPr/>
        </p:nvSpPr>
        <p:spPr>
          <a:xfrm>
            <a:off x="7844686" y="4864471"/>
            <a:ext cx="1414371" cy="1814372"/>
          </a:xfrm>
          <a:prstGeom prst="wedgeRoundRectCallout">
            <a:avLst>
              <a:gd name="adj1" fmla="val -90513"/>
              <a:gd name="adj2" fmla="val -823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endParaRPr kumimoji="1" lang="en-US" altLang="ja-JP" sz="1200" dirty="0" smtClean="0"/>
          </a:p>
          <a:p>
            <a:endParaRPr lang="en-US" altLang="ja-JP" sz="1200" dirty="0"/>
          </a:p>
          <a:p>
            <a:r>
              <a:rPr kumimoji="1" lang="ja-JP" altLang="en-US" sz="1200" dirty="0" smtClean="0"/>
              <a:t>●健康増進課</a:t>
            </a:r>
            <a:endParaRPr kumimoji="1" lang="en-US" altLang="ja-JP" sz="1200" dirty="0" smtClean="0"/>
          </a:p>
          <a:p>
            <a:r>
              <a:rPr lang="ja-JP" altLang="en-US" sz="1200" dirty="0" smtClean="0"/>
              <a:t>・母親と子どもの健康増進に関すること</a:t>
            </a:r>
            <a:endParaRPr lang="en-US" altLang="ja-JP" sz="1200" dirty="0"/>
          </a:p>
          <a:p>
            <a:r>
              <a:rPr kumimoji="1" lang="ja-JP" altLang="en-US" sz="1200" dirty="0" smtClean="0"/>
              <a:t>（乳幼児健診・赤ちゃん訪問・養育訪問・事故防止・予防接種等に関すること）</a:t>
            </a:r>
            <a:endParaRPr kumimoji="1" lang="en-US" altLang="ja-JP" sz="1200" dirty="0" smtClean="0"/>
          </a:p>
          <a:p>
            <a:endParaRPr lang="en-US" altLang="ja-JP" sz="1200" dirty="0"/>
          </a:p>
          <a:p>
            <a:endParaRPr kumimoji="1" lang="en-US" altLang="ja-JP" sz="1200" dirty="0" smtClean="0"/>
          </a:p>
        </p:txBody>
      </p:sp>
      <p:sp>
        <p:nvSpPr>
          <p:cNvPr id="32" name="角丸四角形吹き出し 31"/>
          <p:cNvSpPr/>
          <p:nvPr/>
        </p:nvSpPr>
        <p:spPr>
          <a:xfrm>
            <a:off x="10324151" y="3536993"/>
            <a:ext cx="1778572" cy="1203378"/>
          </a:xfrm>
          <a:prstGeom prst="wedgeRoundRectCallout">
            <a:avLst>
              <a:gd name="adj1" fmla="val -64807"/>
              <a:gd name="adj2" fmla="val 301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t>●子ども総合相談窓口</a:t>
            </a:r>
            <a:endParaRPr kumimoji="1" lang="en-US" altLang="ja-JP" sz="1200" dirty="0" smtClean="0"/>
          </a:p>
          <a:p>
            <a:r>
              <a:rPr lang="ja-JP" altLang="en-US" sz="1200" dirty="0" smtClean="0"/>
              <a:t>・不登校</a:t>
            </a:r>
            <a:r>
              <a:rPr lang="ja-JP" altLang="en-US" sz="1200" dirty="0"/>
              <a:t>、引きこもり</a:t>
            </a:r>
            <a:r>
              <a:rPr lang="ja-JP" altLang="en-US" sz="1200" dirty="0" smtClean="0"/>
              <a:t>等、</a:t>
            </a:r>
            <a:r>
              <a:rPr lang="en-US" altLang="ja-JP" sz="1200" dirty="0" smtClean="0"/>
              <a:t>0</a:t>
            </a:r>
            <a:r>
              <a:rPr lang="ja-JP" altLang="en-US" sz="1200" dirty="0" smtClean="0"/>
              <a:t>歳から</a:t>
            </a:r>
            <a:r>
              <a:rPr lang="en-US" altLang="ja-JP" sz="1200" dirty="0" smtClean="0"/>
              <a:t>18</a:t>
            </a:r>
            <a:r>
              <a:rPr lang="ja-JP" altLang="en-US" sz="1200" dirty="0" smtClean="0"/>
              <a:t>歳未満の</a:t>
            </a:r>
            <a:r>
              <a:rPr kumimoji="1" lang="ja-JP" altLang="en-US" sz="1200" dirty="0" smtClean="0"/>
              <a:t>子どもに関すること。</a:t>
            </a:r>
            <a:endParaRPr kumimoji="1" lang="en-US" altLang="ja-JP" sz="1200" dirty="0" smtClean="0"/>
          </a:p>
        </p:txBody>
      </p:sp>
      <p:sp>
        <p:nvSpPr>
          <p:cNvPr id="45" name="左右矢印 44"/>
          <p:cNvSpPr/>
          <p:nvPr/>
        </p:nvSpPr>
        <p:spPr>
          <a:xfrm rot="4278028">
            <a:off x="6238793" y="4652331"/>
            <a:ext cx="380435" cy="11683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左右矢印 45"/>
          <p:cNvSpPr/>
          <p:nvPr/>
        </p:nvSpPr>
        <p:spPr>
          <a:xfrm rot="8758117">
            <a:off x="3890420" y="4266234"/>
            <a:ext cx="1119993" cy="15980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9675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4484</TotalTime>
  <Words>1748</Words>
  <Application>Microsoft Office PowerPoint</Application>
  <PresentationFormat>ワイド画面</PresentationFormat>
  <Paragraphs>474</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HGPｺﾞｼｯｸM</vt:lpstr>
      <vt:lpstr>HG創英角ﾎﾟｯﾌﾟ体</vt:lpstr>
      <vt:lpstr>ＭＳ Ｐゴシック</vt:lpstr>
      <vt:lpstr>Arial</vt:lpstr>
      <vt:lpstr>Calibri</vt:lpstr>
      <vt:lpstr>Calibri Light</vt:lpstr>
      <vt:lpstr>Office テーマ</vt:lpstr>
      <vt:lpstr>山鹿市 総合子ども育成センター（仮称）</vt:lpstr>
      <vt:lpstr>取組みの経緯  　平成１８年３月、山鹿市総合計画並びに山鹿市行財政改革大綱が策定され、新山鹿市の目指す都市像に向けた保育環境整備の整備方針として、地域の特性等を尊重した統廃合、民営化が示されました。平成１９年２月１日、乳幼児のための保育環境にかかる山鹿市立保育園・幼稚園のあり方等について市民の意見を聴取するために、市長の委嘱を受け「山鹿市乳幼児保育環境懇話会」が設置されました。そして、山鹿市における乳幼児保育環境のあり方について提言があり、平成２０年１２月、「山鹿市乳幼児保育環境整備方針」が策定されました。この、総合育成センタ－（案）：仮称は、これを継承するものです。   </vt:lpstr>
      <vt:lpstr>山鹿市の出生状況と地区別出生数　人口　　　　  ５４,７３９人 　　　　　　　　　　　　　　　　　　　　　　　　　　　　　　　　　　　　　　　　　～１４歳　11.8%　6,491人 　　　　　　　　　　　　　　　　　　　　　　　　　　　　　　　　　　　　　　　　　　　　　　　（Ｈ２７，２月末）</vt:lpstr>
      <vt:lpstr>母子健康手帳交付及び出産状況</vt:lpstr>
      <vt:lpstr>支援を必要とする家庭の状況 　　　　～生保・ひとり親・療育手帳保持者～</vt:lpstr>
      <vt:lpstr>子育て支援の関係機関</vt:lpstr>
      <vt:lpstr>相談内容および相談件数 　～子育て支援センター・総合相談窓口の状況～</vt:lpstr>
      <vt:lpstr>地域子育て支援拠点事業の取り組み （～ネグレクトや虐待予防、子育て・子育ち支援の必要性の高まり～）</vt:lpstr>
      <vt:lpstr> 　　　　現在の子育て支援イメージ図 　　　　　　　　</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山鹿市 総合子ども育成センター（仮称）</dc:title>
  <dc:creator>清田 緑</dc:creator>
  <cp:lastModifiedBy>三浦 勇人</cp:lastModifiedBy>
  <cp:revision>239</cp:revision>
  <cp:lastPrinted>2016-02-16T03:52:57Z</cp:lastPrinted>
  <dcterms:created xsi:type="dcterms:W3CDTF">2015-11-02T09:12:19Z</dcterms:created>
  <dcterms:modified xsi:type="dcterms:W3CDTF">2016-03-15T00:27:55Z</dcterms:modified>
</cp:coreProperties>
</file>