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4"/>
  </p:notesMasterIdLst>
  <p:sldIdLst>
    <p:sldId id="265" r:id="rId2"/>
    <p:sldId id="266" r:id="rId3"/>
  </p:sldIdLst>
  <p:sldSz cx="10693400" cy="7561263"/>
  <p:notesSz cx="6807200" cy="9939338"/>
  <p:kinsoku lang="ja-JP" invalStChars="、。，．・：；？！゛゜ヽヾゝゞ々’”）〕］｝〉》」』】°‰′″℃￠％!%),.:;?]}｡｣､･ﾞﾟ" invalEndChars="‘“（〔［｛〈《「『【￥＄$([\{｢￡"/>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382">
          <p15:clr>
            <a:srgbClr val="A4A3A4"/>
          </p15:clr>
        </p15:guide>
        <p15:guide id="2" pos="3369">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FE697"/>
    <a:srgbClr val="FF6600"/>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010" autoAdjust="0"/>
  </p:normalViewPr>
  <p:slideViewPr>
    <p:cSldViewPr>
      <p:cViewPr varScale="1">
        <p:scale>
          <a:sx n="92" d="100"/>
          <a:sy n="92" d="100"/>
        </p:scale>
        <p:origin x="90" y="228"/>
      </p:cViewPr>
      <p:guideLst>
        <p:guide orient="horz" pos="2382"/>
        <p:guide pos="3369"/>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10" y="-84"/>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1163" cy="496888"/>
          </a:xfrm>
          <a:prstGeom prst="rect">
            <a:avLst/>
          </a:prstGeom>
        </p:spPr>
        <p:txBody>
          <a:bodyPr vert="horz" lIns="91424" tIns="45711" rIns="91424" bIns="45711"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24" tIns="45711" rIns="91424" bIns="45711" rtlCol="0"/>
          <a:lstStyle>
            <a:lvl1pPr algn="r" eaLnBrk="1" fontAlgn="auto" hangingPunct="1">
              <a:spcBef>
                <a:spcPts val="0"/>
              </a:spcBef>
              <a:spcAft>
                <a:spcPts val="0"/>
              </a:spcAft>
              <a:defRPr sz="1200">
                <a:latin typeface="+mn-lt"/>
                <a:ea typeface="+mn-ea"/>
              </a:defRPr>
            </a:lvl1pPr>
          </a:lstStyle>
          <a:p>
            <a:pPr>
              <a:defRPr/>
            </a:pPr>
            <a:fld id="{47B9A88E-9DE7-40B0-8D3B-1503499B4851}" type="datetimeFigureOut">
              <a:rPr lang="ja-JP" altLang="en-US"/>
              <a:pPr>
                <a:defRPr/>
              </a:pPr>
              <a:t>2022/6/1</a:t>
            </a:fld>
            <a:endParaRPr lang="ja-JP" altLang="en-US"/>
          </a:p>
        </p:txBody>
      </p:sp>
      <p:sp>
        <p:nvSpPr>
          <p:cNvPr id="4" name="スライド イメージ プレースホルダ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4" tIns="45711" rIns="91424" bIns="45711" rtlCol="0" anchor="ctr"/>
          <a:lstStyle/>
          <a:p>
            <a:pPr lvl="0"/>
            <a:endParaRPr lang="ja-JP" altLang="en-US" noProof="0"/>
          </a:p>
        </p:txBody>
      </p:sp>
      <p:sp>
        <p:nvSpPr>
          <p:cNvPr id="5" name="ノート プレースホルダ 4"/>
          <p:cNvSpPr>
            <a:spLocks noGrp="1"/>
          </p:cNvSpPr>
          <p:nvPr>
            <p:ph type="body" sz="quarter" idx="3"/>
          </p:nvPr>
        </p:nvSpPr>
        <p:spPr>
          <a:xfrm>
            <a:off x="679450" y="4721225"/>
            <a:ext cx="5448300" cy="4471988"/>
          </a:xfrm>
          <a:prstGeom prst="rect">
            <a:avLst/>
          </a:prstGeom>
        </p:spPr>
        <p:txBody>
          <a:bodyPr vert="horz" lIns="91424" tIns="45711" rIns="91424" bIns="45711"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51163" cy="496887"/>
          </a:xfrm>
          <a:prstGeom prst="rect">
            <a:avLst/>
          </a:prstGeom>
        </p:spPr>
        <p:txBody>
          <a:bodyPr vert="horz" lIns="91424" tIns="45711" rIns="91424" bIns="45711"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24" tIns="45711" rIns="91424" bIns="45711"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042BAF03-8A22-4039-97B6-04119C3E1AA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xfrm>
            <a:off x="769938" y="746125"/>
            <a:ext cx="5268912"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9775" indent="-2825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98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70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42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14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686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58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30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CC181F6F-9460-4F91-BA4D-5DB547F4D3FD}" type="slidenum">
              <a:rPr lang="ja-JP" altLang="en-US" smtClean="0"/>
              <a:pPr>
                <a:spcBef>
                  <a:spcPct val="0"/>
                </a:spcBef>
              </a:pPr>
              <a:t>1</a:t>
            </a:fld>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614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39775" indent="-282575">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398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5970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4225" indent="-225425">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14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686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58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3025" indent="-22542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EA49278E-F958-4EA1-A74B-49C3445B48EF}" type="slidenum">
              <a:rPr lang="ja-JP" altLang="en-US" smtClean="0"/>
              <a:pPr>
                <a:spcBef>
                  <a:spcPct val="0"/>
                </a:spcBef>
              </a:pPr>
              <a:t>2</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894"/>
            <a:ext cx="9089391" cy="1620771"/>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604011" y="4284715"/>
            <a:ext cx="7485380" cy="193232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FD03CD-56EF-498B-B415-5BA350747132}" type="datetimeFigureOut">
              <a:rPr lang="ja-JP" altLang="en-US"/>
              <a:pPr>
                <a:defRPr/>
              </a:pPr>
              <a:t>2022/6/1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5B45332-7ADC-42FB-A689-EEFB5A651390}" type="slidenum">
              <a:rPr lang="ja-JP" altLang="en-US"/>
              <a:pPr>
                <a:defRPr/>
              </a:pPr>
              <a:t>‹#›</a:t>
            </a:fld>
            <a:endParaRPr lang="ja-JP" altLang="en-US"/>
          </a:p>
        </p:txBody>
      </p:sp>
    </p:spTree>
    <p:extLst>
      <p:ext uri="{BB962C8B-B14F-4D97-AF65-F5344CB8AC3E}">
        <p14:creationId xmlns:p14="http://schemas.microsoft.com/office/powerpoint/2010/main" val="3563268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93A6F28B-5010-4A4D-9266-56F51EE33388}" type="datetimeFigureOut">
              <a:rPr lang="ja-JP" altLang="en-US"/>
              <a:pPr>
                <a:defRPr/>
              </a:pPr>
              <a:t>2022/6/1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9CDB013-5EE0-438A-9DA7-29C0B4B80E34}" type="slidenum">
              <a:rPr lang="ja-JP" altLang="en-US"/>
              <a:pPr>
                <a:defRPr/>
              </a:pPr>
              <a:t>‹#›</a:t>
            </a:fld>
            <a:endParaRPr lang="ja-JP" altLang="en-US"/>
          </a:p>
        </p:txBody>
      </p:sp>
    </p:spTree>
    <p:extLst>
      <p:ext uri="{BB962C8B-B14F-4D97-AF65-F5344CB8AC3E}">
        <p14:creationId xmlns:p14="http://schemas.microsoft.com/office/powerpoint/2010/main" val="3286244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302802"/>
            <a:ext cx="2406015" cy="645157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34672" y="302802"/>
            <a:ext cx="7039821" cy="645157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AB1CBA2-F229-444C-BC5B-F00D05E793E9}" type="datetimeFigureOut">
              <a:rPr lang="ja-JP" altLang="en-US"/>
              <a:pPr>
                <a:defRPr/>
              </a:pPr>
              <a:t>2022/6/1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D47D8D1-6CD8-4B38-9A4D-8EFE79356DE5}" type="slidenum">
              <a:rPr lang="ja-JP" altLang="en-US"/>
              <a:pPr>
                <a:defRPr/>
              </a:pPr>
              <a:t>‹#›</a:t>
            </a:fld>
            <a:endParaRPr lang="ja-JP" altLang="en-US"/>
          </a:p>
        </p:txBody>
      </p:sp>
    </p:spTree>
    <p:extLst>
      <p:ext uri="{BB962C8B-B14F-4D97-AF65-F5344CB8AC3E}">
        <p14:creationId xmlns:p14="http://schemas.microsoft.com/office/powerpoint/2010/main" val="3728691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90A2D55-7AD7-4851-9615-F7E06BB28B7A}" type="datetimeFigureOut">
              <a:rPr lang="ja-JP" altLang="en-US"/>
              <a:pPr>
                <a:defRPr/>
              </a:pPr>
              <a:t>2022/6/1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03CF39F-1C50-4322-B728-6F5E83FEB8ED}" type="slidenum">
              <a:rPr lang="ja-JP" altLang="en-US"/>
              <a:pPr>
                <a:defRPr/>
              </a:pPr>
              <a:t>‹#›</a:t>
            </a:fld>
            <a:endParaRPr lang="ja-JP" altLang="en-US"/>
          </a:p>
        </p:txBody>
      </p:sp>
    </p:spTree>
    <p:extLst>
      <p:ext uri="{BB962C8B-B14F-4D97-AF65-F5344CB8AC3E}">
        <p14:creationId xmlns:p14="http://schemas.microsoft.com/office/powerpoint/2010/main" val="1603055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12"/>
            <a:ext cx="9089391" cy="1501751"/>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44705" y="3204788"/>
            <a:ext cx="9089391" cy="165402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7BF23A9A-AE29-469A-B9EE-86C338C9BD8C}" type="datetimeFigureOut">
              <a:rPr lang="ja-JP" altLang="en-US"/>
              <a:pPr>
                <a:defRPr/>
              </a:pPr>
              <a:t>2022/6/1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8ED1716-7D5F-4AD4-A86D-EACEA3F3B2C8}" type="slidenum">
              <a:rPr lang="ja-JP" altLang="en-US"/>
              <a:pPr>
                <a:defRPr/>
              </a:pPr>
              <a:t>‹#›</a:t>
            </a:fld>
            <a:endParaRPr lang="ja-JP" altLang="en-US"/>
          </a:p>
        </p:txBody>
      </p:sp>
    </p:spTree>
    <p:extLst>
      <p:ext uri="{BB962C8B-B14F-4D97-AF65-F5344CB8AC3E}">
        <p14:creationId xmlns:p14="http://schemas.microsoft.com/office/powerpoint/2010/main" val="3430310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34671" y="1764295"/>
            <a:ext cx="4722919"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435811" y="1764295"/>
            <a:ext cx="4722919"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C06F64A-B6C8-4916-AA1B-491E31041131}" type="datetimeFigureOut">
              <a:rPr lang="ja-JP" altLang="en-US"/>
              <a:pPr>
                <a:defRPr/>
              </a:pPr>
              <a:t>2022/6/1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AEC89C8-AECE-4716-9D2C-F0305BEA6A44}" type="slidenum">
              <a:rPr lang="ja-JP" altLang="en-US"/>
              <a:pPr>
                <a:defRPr/>
              </a:pPr>
              <a:t>‹#›</a:t>
            </a:fld>
            <a:endParaRPr lang="ja-JP" altLang="en-US"/>
          </a:p>
        </p:txBody>
      </p:sp>
    </p:spTree>
    <p:extLst>
      <p:ext uri="{BB962C8B-B14F-4D97-AF65-F5344CB8AC3E}">
        <p14:creationId xmlns:p14="http://schemas.microsoft.com/office/powerpoint/2010/main" val="3084722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4672" y="1692534"/>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34672" y="2397901"/>
            <a:ext cx="4724775" cy="435647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432101" y="1692534"/>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432101" y="2397901"/>
            <a:ext cx="4726631" cy="435647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16C1279C-011B-4DAF-8CC1-7A8C886BC701}" type="datetimeFigureOut">
              <a:rPr lang="ja-JP" altLang="en-US"/>
              <a:pPr>
                <a:defRPr/>
              </a:pPr>
              <a:t>2022/6/1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DD6C176C-7EE0-444F-9ABB-BFA2B4CB1E1C}" type="slidenum">
              <a:rPr lang="ja-JP" altLang="en-US"/>
              <a:pPr>
                <a:defRPr/>
              </a:pPr>
              <a:t>‹#›</a:t>
            </a:fld>
            <a:endParaRPr lang="ja-JP" altLang="en-US"/>
          </a:p>
        </p:txBody>
      </p:sp>
    </p:spTree>
    <p:extLst>
      <p:ext uri="{BB962C8B-B14F-4D97-AF65-F5344CB8AC3E}">
        <p14:creationId xmlns:p14="http://schemas.microsoft.com/office/powerpoint/2010/main" val="485730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9B89840D-9C1C-4A04-B0E0-3596B86BCD94}" type="datetimeFigureOut">
              <a:rPr lang="ja-JP" altLang="en-US"/>
              <a:pPr>
                <a:defRPr/>
              </a:pPr>
              <a:t>2022/6/1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22DC8008-436A-400D-982B-48B28150BCC7}" type="slidenum">
              <a:rPr lang="ja-JP" altLang="en-US"/>
              <a:pPr>
                <a:defRPr/>
              </a:pPr>
              <a:t>‹#›</a:t>
            </a:fld>
            <a:endParaRPr lang="ja-JP" altLang="en-US"/>
          </a:p>
        </p:txBody>
      </p:sp>
    </p:spTree>
    <p:extLst>
      <p:ext uri="{BB962C8B-B14F-4D97-AF65-F5344CB8AC3E}">
        <p14:creationId xmlns:p14="http://schemas.microsoft.com/office/powerpoint/2010/main" val="461032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8B34F9B4-878A-4FB2-86E8-C1A9F058FA90}" type="datetimeFigureOut">
              <a:rPr lang="ja-JP" altLang="en-US"/>
              <a:pPr>
                <a:defRPr/>
              </a:pPr>
              <a:t>2022/6/1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AEABF624-5201-4F91-878F-B6491B597A67}" type="slidenum">
              <a:rPr lang="ja-JP" altLang="en-US"/>
              <a:pPr>
                <a:defRPr/>
              </a:pPr>
              <a:t>‹#›</a:t>
            </a:fld>
            <a:endParaRPr lang="ja-JP" altLang="en-US"/>
          </a:p>
        </p:txBody>
      </p:sp>
    </p:spTree>
    <p:extLst>
      <p:ext uri="{BB962C8B-B14F-4D97-AF65-F5344CB8AC3E}">
        <p14:creationId xmlns:p14="http://schemas.microsoft.com/office/powerpoint/2010/main" val="413814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301051"/>
            <a:ext cx="3518054" cy="1281214"/>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4180822" y="301052"/>
            <a:ext cx="5977908" cy="645332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34672" y="1582265"/>
            <a:ext cx="3518054"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A686B7E-41D3-4F26-93EA-D4D02D03C694}" type="datetimeFigureOut">
              <a:rPr lang="ja-JP" altLang="en-US"/>
              <a:pPr>
                <a:defRPr/>
              </a:pPr>
              <a:t>2022/6/1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891540E-95EC-4EA5-A21E-D1D14F157A3F}" type="slidenum">
              <a:rPr lang="ja-JP" altLang="en-US"/>
              <a:pPr>
                <a:defRPr/>
              </a:pPr>
              <a:t>‹#›</a:t>
            </a:fld>
            <a:endParaRPr lang="ja-JP" altLang="en-US"/>
          </a:p>
        </p:txBody>
      </p:sp>
    </p:spTree>
    <p:extLst>
      <p:ext uri="{BB962C8B-B14F-4D97-AF65-F5344CB8AC3E}">
        <p14:creationId xmlns:p14="http://schemas.microsoft.com/office/powerpoint/2010/main" val="333749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5292884"/>
            <a:ext cx="6416040" cy="624855"/>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2095981" y="675613"/>
            <a:ext cx="6416040" cy="453675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E64E696-CE8E-492D-B7C1-D6362FA91329}" type="datetimeFigureOut">
              <a:rPr lang="ja-JP" altLang="en-US"/>
              <a:pPr>
                <a:defRPr/>
              </a:pPr>
              <a:t>2022/6/1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FA13B19-5C37-4852-9C2A-E3B392A87535}" type="slidenum">
              <a:rPr lang="ja-JP" altLang="en-US"/>
              <a:pPr>
                <a:defRPr/>
              </a:pPr>
              <a:t>‹#›</a:t>
            </a:fld>
            <a:endParaRPr lang="ja-JP" altLang="en-US"/>
          </a:p>
        </p:txBody>
      </p:sp>
    </p:spTree>
    <p:extLst>
      <p:ext uri="{BB962C8B-B14F-4D97-AF65-F5344CB8AC3E}">
        <p14:creationId xmlns:p14="http://schemas.microsoft.com/office/powerpoint/2010/main" val="1242072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534988" y="303213"/>
            <a:ext cx="9623425"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534988" y="1763713"/>
            <a:ext cx="9623425"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04874880-846D-47EC-A056-C5697FD6B98D}" type="datetimeFigureOut">
              <a:rPr lang="ja-JP" altLang="en-US"/>
              <a:pPr>
                <a:defRPr/>
              </a:pPr>
              <a:t>2022/6/1</a:t>
            </a:fld>
            <a:endParaRPr lang="ja-JP" altLang="en-US"/>
          </a:p>
        </p:txBody>
      </p:sp>
      <p:sp>
        <p:nvSpPr>
          <p:cNvPr id="5" name="フッター プレースホルダ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662863" y="7008813"/>
            <a:ext cx="2495550" cy="401637"/>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382364A8-D9C6-44C5-9BF7-ACD93A0BEAD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テキスト ボックス 21"/>
          <p:cNvSpPr txBox="1">
            <a:spLocks noChangeArrowheads="1"/>
          </p:cNvSpPr>
          <p:nvPr/>
        </p:nvSpPr>
        <p:spPr bwMode="auto">
          <a:xfrm>
            <a:off x="3619500" y="777875"/>
            <a:ext cx="3455988" cy="670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mpd="dbl">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300"/>
              </a:spcBef>
              <a:buFontTx/>
              <a:buNone/>
            </a:pPr>
            <a:r>
              <a:rPr lang="ja-JP" altLang="en-US" sz="1100" b="1">
                <a:latin typeface="HG丸ｺﾞｼｯｸM-PRO" panose="020F0600000000000000" pitchFamily="50" charset="-128"/>
                <a:ea typeface="HG丸ｺﾞｼｯｸM-PRO" panose="020F0600000000000000" pitchFamily="50" charset="-128"/>
              </a:rPr>
              <a:t>　</a:t>
            </a:r>
            <a:r>
              <a:rPr lang="ja-JP" altLang="en-US" sz="1000">
                <a:latin typeface="HG丸ｺﾞｼｯｸM-PRO" panose="020F0600000000000000" pitchFamily="50" charset="-128"/>
                <a:ea typeface="HG丸ｺﾞｼｯｸM-PRO" panose="020F0600000000000000" pitchFamily="50" charset="-128"/>
              </a:rPr>
              <a:t>児童を養育している方の所得が、下記表の①（所得制限限度額）未満の場合、表面の支給額を、所得が①以上②（所得上限限度額）未満の場合、法律の附則に基づく特例給付（児童１人当たり月額一律</a:t>
            </a:r>
            <a:r>
              <a:rPr lang="en-US" altLang="ja-JP" sz="1000">
                <a:latin typeface="HG丸ｺﾞｼｯｸM-PRO" panose="020F0600000000000000" pitchFamily="50" charset="-128"/>
                <a:ea typeface="HG丸ｺﾞｼｯｸM-PRO" panose="020F0600000000000000" pitchFamily="50" charset="-128"/>
              </a:rPr>
              <a:t>5,000</a:t>
            </a:r>
            <a:r>
              <a:rPr lang="ja-JP" altLang="en-US" sz="1000">
                <a:latin typeface="HG丸ｺﾞｼｯｸM-PRO" panose="020F0600000000000000" pitchFamily="50" charset="-128"/>
                <a:ea typeface="HG丸ｺﾞｼｯｸM-PRO" panose="020F0600000000000000" pitchFamily="50" charset="-128"/>
              </a:rPr>
              <a:t>円）を支給します。</a:t>
            </a:r>
            <a:endParaRPr lang="ja-JP" altLang="en-US" sz="1100" b="1">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r>
              <a:rPr lang="ja-JP" altLang="en-US" sz="1000">
                <a:latin typeface="HG丸ｺﾞｼｯｸM-PRO" panose="020F0600000000000000" pitchFamily="50" charset="-128"/>
                <a:ea typeface="HG丸ｺﾞｼｯｸM-PRO" panose="020F0600000000000000" pitchFamily="50" charset="-128"/>
              </a:rPr>
              <a:t>　なお、</a:t>
            </a:r>
            <a:r>
              <a:rPr lang="ja-JP" altLang="en-US" sz="1000" b="1">
                <a:solidFill>
                  <a:srgbClr val="C00000"/>
                </a:solidFill>
                <a:latin typeface="HG丸ｺﾞｼｯｸM-PRO" panose="020F0600000000000000" pitchFamily="50" charset="-128"/>
                <a:ea typeface="HG丸ｺﾞｼｯｸM-PRO" panose="020F0600000000000000" pitchFamily="50" charset="-128"/>
              </a:rPr>
              <a:t>令和４年</a:t>
            </a:r>
            <a:r>
              <a:rPr lang="en-US" altLang="ja-JP" sz="1000" b="1">
                <a:solidFill>
                  <a:srgbClr val="C00000"/>
                </a:solidFill>
                <a:latin typeface="HG丸ｺﾞｼｯｸM-PRO" panose="020F0600000000000000" pitchFamily="50" charset="-128"/>
                <a:ea typeface="HG丸ｺﾞｼｯｸM-PRO" panose="020F0600000000000000" pitchFamily="50" charset="-128"/>
              </a:rPr>
              <a:t>10</a:t>
            </a:r>
            <a:r>
              <a:rPr lang="ja-JP" altLang="en-US" sz="1000" b="1">
                <a:solidFill>
                  <a:srgbClr val="C00000"/>
                </a:solidFill>
                <a:latin typeface="HG丸ｺﾞｼｯｸM-PRO" panose="020F0600000000000000" pitchFamily="50" charset="-128"/>
                <a:ea typeface="HG丸ｺﾞｼｯｸM-PRO" panose="020F0600000000000000" pitchFamily="50" charset="-128"/>
              </a:rPr>
              <a:t>月支給分から、児童を養育している方の所得が②以上の場合、児童手当等は支給されません。</a:t>
            </a:r>
            <a:endParaRPr lang="en-US" altLang="ja-JP" sz="1000" b="1">
              <a:solidFill>
                <a:srgbClr val="C00000"/>
              </a:solidFill>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500" b="1">
              <a:solidFill>
                <a:srgbClr val="C00000"/>
              </a:solidFill>
              <a:latin typeface="HG丸ｺﾞｼｯｸM-PRO" panose="020F0600000000000000" pitchFamily="50" charset="-128"/>
              <a:ea typeface="HG丸ｺﾞｼｯｸM-PRO" panose="020F0600000000000000" pitchFamily="50" charset="-128"/>
            </a:endParaRPr>
          </a:p>
          <a:p>
            <a:pPr>
              <a:lnSpc>
                <a:spcPts val="1000"/>
              </a:lnSpc>
              <a:spcBef>
                <a:spcPct val="0"/>
              </a:spcBef>
              <a:buFont typeface="Arial" panose="020B0604020202020204" pitchFamily="34" charset="0"/>
              <a:buNone/>
            </a:pPr>
            <a:r>
              <a:rPr lang="ja-JP" altLang="en-US" sz="1000">
                <a:solidFill>
                  <a:srgbClr val="C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en-US" altLang="ja-JP" sz="1000" u="sng">
                <a:solidFill>
                  <a:srgbClr val="C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altLang="en-US" sz="1000" u="sng">
                <a:solidFill>
                  <a:srgbClr val="C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児童手当等が支給されなくなったあとに所得が②</a:t>
            </a:r>
            <a:endParaRPr lang="en-US" altLang="ja-JP" sz="1000" u="sng">
              <a:solidFill>
                <a:srgbClr val="C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pPr>
              <a:lnSpc>
                <a:spcPts val="1000"/>
              </a:lnSpc>
              <a:buFont typeface="Arial" panose="020B0604020202020204" pitchFamily="34" charset="0"/>
              <a:buNone/>
            </a:pPr>
            <a:r>
              <a:rPr lang="ja-JP" altLang="en-US" sz="1000">
                <a:solidFill>
                  <a:srgbClr val="C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ja-JP" altLang="en-US" sz="1000" u="sng">
                <a:solidFill>
                  <a:srgbClr val="C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を下回った場合、改めて認定請求書の提出等が必要</a:t>
            </a:r>
            <a:endParaRPr lang="en-US" altLang="ja-JP" sz="1000" u="sng">
              <a:solidFill>
                <a:srgbClr val="C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pPr>
              <a:lnSpc>
                <a:spcPts val="1000"/>
              </a:lnSpc>
              <a:buFont typeface="Arial" panose="020B0604020202020204" pitchFamily="34" charset="0"/>
              <a:buNone/>
            </a:pPr>
            <a:r>
              <a:rPr lang="ja-JP" altLang="en-US" sz="1000">
                <a:solidFill>
                  <a:srgbClr val="C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ja-JP" altLang="en-US" sz="1000" u="sng">
                <a:solidFill>
                  <a:srgbClr val="C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となりますので、ご注意ください。</a:t>
            </a:r>
            <a:endParaRPr lang="ja-JP" altLang="en-US" sz="10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1100" b="1">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r>
              <a:rPr lang="ja-JP" altLang="en-US" sz="1100" b="1">
                <a:latin typeface="HG丸ｺﾞｼｯｸM-PRO" panose="020F0600000000000000" pitchFamily="50" charset="-128"/>
                <a:ea typeface="HG丸ｺﾞｼｯｸM-PRO" panose="020F0600000000000000" pitchFamily="50" charset="-128"/>
              </a:rPr>
              <a:t>　　　　　　　 　</a:t>
            </a:r>
            <a:endParaRPr lang="en-US" altLang="ja-JP" sz="1100" b="1">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7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7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7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7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7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7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7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7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7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9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9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9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9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9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9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900">
              <a:latin typeface="HG丸ｺﾞｼｯｸM-PRO" panose="020F0600000000000000" pitchFamily="50" charset="-128"/>
              <a:ea typeface="HG丸ｺﾞｼｯｸM-PRO" panose="020F0600000000000000" pitchFamily="50" charset="-128"/>
            </a:endParaRPr>
          </a:p>
          <a:p>
            <a:pPr eaLnBrk="1" hangingPunct="1">
              <a:spcBef>
                <a:spcPts val="300"/>
              </a:spcBef>
              <a:buFontTx/>
              <a:buNone/>
            </a:pPr>
            <a:endParaRPr lang="en-US" altLang="ja-JP" sz="9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Tx/>
              <a:buNone/>
            </a:pPr>
            <a:r>
              <a:rPr lang="en-US" altLang="ja-JP" sz="800">
                <a:latin typeface="HG丸ｺﾞｼｯｸM-PRO" panose="020F0600000000000000" pitchFamily="50" charset="-128"/>
                <a:ea typeface="HG丸ｺﾞｼｯｸM-PRO" panose="020F0600000000000000" pitchFamily="50" charset="-128"/>
              </a:rPr>
              <a:t>※   </a:t>
            </a:r>
            <a:r>
              <a:rPr lang="ja-JP" altLang="en-US" sz="800">
                <a:latin typeface="HG丸ｺﾞｼｯｸM-PRO" panose="020F0600000000000000" pitchFamily="50" charset="-128"/>
                <a:ea typeface="HG丸ｺﾞｼｯｸM-PRO" panose="020F0600000000000000" pitchFamily="50" charset="-128"/>
              </a:rPr>
              <a:t>扶養親族等の数は、所得税法上の同一生計配偶者及び扶養 親族</a:t>
            </a:r>
            <a:endParaRPr lang="en-US" altLang="ja-JP" sz="8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Tx/>
              <a:buNone/>
            </a:pPr>
            <a:r>
              <a:rPr lang="ja-JP" altLang="en-US" sz="800">
                <a:latin typeface="HG丸ｺﾞｼｯｸM-PRO" panose="020F0600000000000000" pitchFamily="50" charset="-128"/>
                <a:ea typeface="HG丸ｺﾞｼｯｸM-PRO" panose="020F0600000000000000" pitchFamily="50" charset="-128"/>
              </a:rPr>
              <a:t>　（里親などに委託されている児童や施設に入所している児童を除き</a:t>
            </a:r>
            <a:endParaRPr lang="en-US" altLang="ja-JP" sz="8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Tx/>
              <a:buNone/>
            </a:pPr>
            <a:r>
              <a:rPr lang="ja-JP" altLang="en-US" sz="800">
                <a:latin typeface="HG丸ｺﾞｼｯｸM-PRO" panose="020F0600000000000000" pitchFamily="50" charset="-128"/>
                <a:ea typeface="HG丸ｺﾞｼｯｸM-PRO" panose="020F0600000000000000" pitchFamily="50" charset="-128"/>
              </a:rPr>
              <a:t>　ます。以下、「扶養親族等」といいます。） 並びに扶養親族等で</a:t>
            </a:r>
            <a:endParaRPr lang="en-US" altLang="ja-JP" sz="8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Tx/>
              <a:buNone/>
            </a:pPr>
            <a:r>
              <a:rPr lang="ja-JP" altLang="en-US" sz="800">
                <a:latin typeface="HG丸ｺﾞｼｯｸM-PRO" panose="020F0600000000000000" pitchFamily="50" charset="-128"/>
                <a:ea typeface="HG丸ｺﾞｼｯｸM-PRO" panose="020F0600000000000000" pitchFamily="50" charset="-128"/>
              </a:rPr>
              <a:t>　ない児童で前年の</a:t>
            </a:r>
            <a:r>
              <a:rPr lang="en-US" altLang="ja-JP" sz="800">
                <a:latin typeface="HG丸ｺﾞｼｯｸM-PRO" panose="020F0600000000000000" pitchFamily="50" charset="-128"/>
                <a:ea typeface="HG丸ｺﾞｼｯｸM-PRO" panose="020F0600000000000000" pitchFamily="50" charset="-128"/>
              </a:rPr>
              <a:t>12</a:t>
            </a:r>
            <a:r>
              <a:rPr lang="ja-JP" altLang="en-US" sz="800">
                <a:latin typeface="HG丸ｺﾞｼｯｸM-PRO" panose="020F0600000000000000" pitchFamily="50" charset="-128"/>
                <a:ea typeface="HG丸ｺﾞｼｯｸM-PRO" panose="020F0600000000000000" pitchFamily="50" charset="-128"/>
              </a:rPr>
              <a:t>月</a:t>
            </a:r>
            <a:r>
              <a:rPr lang="en-US" altLang="ja-JP" sz="800">
                <a:latin typeface="HG丸ｺﾞｼｯｸM-PRO" panose="020F0600000000000000" pitchFamily="50" charset="-128"/>
                <a:ea typeface="HG丸ｺﾞｼｯｸM-PRO" panose="020F0600000000000000" pitchFamily="50" charset="-128"/>
              </a:rPr>
              <a:t>31</a:t>
            </a:r>
            <a:r>
              <a:rPr lang="ja-JP" altLang="en-US" sz="800">
                <a:latin typeface="HG丸ｺﾞｼｯｸM-PRO" panose="020F0600000000000000" pitchFamily="50" charset="-128"/>
                <a:ea typeface="HG丸ｺﾞｼｯｸM-PRO" panose="020F0600000000000000" pitchFamily="50" charset="-128"/>
              </a:rPr>
              <a:t>日において生計を維持したものの数を</a:t>
            </a:r>
            <a:endParaRPr lang="en-US" altLang="ja-JP" sz="8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Tx/>
              <a:buNone/>
            </a:pPr>
            <a:r>
              <a:rPr lang="ja-JP" altLang="en-US" sz="800">
                <a:latin typeface="HG丸ｺﾞｼｯｸM-PRO" panose="020F0600000000000000" pitchFamily="50" charset="-128"/>
                <a:ea typeface="HG丸ｺﾞｼｯｸM-PRO" panose="020F0600000000000000" pitchFamily="50" charset="-128"/>
              </a:rPr>
              <a:t>　いいます。</a:t>
            </a:r>
          </a:p>
          <a:p>
            <a:pPr eaLnBrk="1" hangingPunct="1">
              <a:lnSpc>
                <a:spcPts val="800"/>
              </a:lnSpc>
              <a:spcBef>
                <a:spcPts val="300"/>
              </a:spcBef>
              <a:buFontTx/>
              <a:buNone/>
            </a:pPr>
            <a:r>
              <a:rPr lang="ja-JP" altLang="en-US" sz="800">
                <a:latin typeface="HG丸ｺﾞｼｯｸM-PRO" panose="020F0600000000000000" pitchFamily="50" charset="-128"/>
                <a:ea typeface="HG丸ｺﾞｼｯｸM-PRO" panose="020F0600000000000000" pitchFamily="50" charset="-128"/>
              </a:rPr>
              <a:t>　   扶養親族等の数に応じて、限度額（所得額ベース）は、１人につ</a:t>
            </a:r>
            <a:endParaRPr lang="en-US" altLang="ja-JP" sz="8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Tx/>
              <a:buNone/>
            </a:pPr>
            <a:r>
              <a:rPr lang="ja-JP" altLang="en-US" sz="800">
                <a:latin typeface="HG丸ｺﾞｼｯｸM-PRO" panose="020F0600000000000000" pitchFamily="50" charset="-128"/>
                <a:ea typeface="HG丸ｺﾞｼｯｸM-PRO" panose="020F0600000000000000" pitchFamily="50" charset="-128"/>
              </a:rPr>
              <a:t>　き３８万円（扶養親族等が同一生計配偶者（７０歳以上の者に限り</a:t>
            </a:r>
            <a:endParaRPr lang="en-US" altLang="ja-JP" sz="8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Tx/>
              <a:buNone/>
            </a:pPr>
            <a:r>
              <a:rPr lang="ja-JP" altLang="en-US" sz="800">
                <a:latin typeface="HG丸ｺﾞｼｯｸM-PRO" panose="020F0600000000000000" pitchFamily="50" charset="-128"/>
                <a:ea typeface="HG丸ｺﾞｼｯｸM-PRO" panose="020F0600000000000000" pitchFamily="50" charset="-128"/>
              </a:rPr>
              <a:t>　ます。）又は老人扶養親族であるときは４４万円）を加算した額と</a:t>
            </a:r>
            <a:endParaRPr lang="en-US" altLang="ja-JP" sz="8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Tx/>
              <a:buNone/>
            </a:pPr>
            <a:r>
              <a:rPr lang="ja-JP" altLang="en-US" sz="800">
                <a:latin typeface="HG丸ｺﾞｼｯｸM-PRO" panose="020F0600000000000000" pitchFamily="50" charset="-128"/>
                <a:ea typeface="HG丸ｺﾞｼｯｸM-PRO" panose="020F0600000000000000" pitchFamily="50" charset="-128"/>
              </a:rPr>
              <a:t>　なります。</a:t>
            </a:r>
            <a:endParaRPr lang="en-US" altLang="ja-JP" sz="600">
              <a:latin typeface="HG丸ｺﾞｼｯｸM-PRO" panose="020F0600000000000000" pitchFamily="50" charset="-128"/>
              <a:ea typeface="HG丸ｺﾞｼｯｸM-PRO" panose="020F0600000000000000" pitchFamily="50" charset="-128"/>
            </a:endParaRPr>
          </a:p>
          <a:p>
            <a:pPr eaLnBrk="1" hangingPunct="1">
              <a:lnSpc>
                <a:spcPts val="800"/>
              </a:lnSpc>
              <a:spcBef>
                <a:spcPts val="600"/>
              </a:spcBef>
              <a:buFontTx/>
              <a:buNone/>
            </a:pPr>
            <a:r>
              <a:rPr lang="en-US" altLang="ja-JP" sz="800">
                <a:latin typeface="HG丸ｺﾞｼｯｸM-PRO" panose="020F0600000000000000" pitchFamily="50" charset="-128"/>
                <a:ea typeface="HG丸ｺﾞｼｯｸM-PRO" panose="020F0600000000000000" pitchFamily="50" charset="-128"/>
              </a:rPr>
              <a:t>※</a:t>
            </a:r>
            <a:r>
              <a:rPr lang="ja-JP" altLang="en-US" sz="800">
                <a:latin typeface="HG丸ｺﾞｼｯｸM-PRO" panose="020F0600000000000000" pitchFamily="50" charset="-128"/>
                <a:ea typeface="HG丸ｺﾞｼｯｸM-PRO" panose="020F0600000000000000" pitchFamily="50" charset="-128"/>
              </a:rPr>
              <a:t>　「収入額の目安」は、給与収入のみで計算しています。あくまで</a:t>
            </a:r>
            <a:endParaRPr lang="en-US" altLang="ja-JP" sz="8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 typeface="Arial" panose="020B0604020202020204" pitchFamily="34" charset="0"/>
              <a:buNone/>
            </a:pPr>
            <a:r>
              <a:rPr lang="ja-JP" altLang="en-US" sz="800">
                <a:latin typeface="HG丸ｺﾞｼｯｸM-PRO" panose="020F0600000000000000" pitchFamily="50" charset="-128"/>
                <a:ea typeface="HG丸ｺﾞｼｯｸM-PRO" panose="020F0600000000000000" pitchFamily="50" charset="-128"/>
              </a:rPr>
              <a:t>　目安であり、実際は給与所得控除や医療費控除、雑損控除等を控除し</a:t>
            </a:r>
            <a:endParaRPr lang="en-US" altLang="ja-JP" sz="800">
              <a:latin typeface="HG丸ｺﾞｼｯｸM-PRO" panose="020F0600000000000000" pitchFamily="50" charset="-128"/>
              <a:ea typeface="HG丸ｺﾞｼｯｸM-PRO" panose="020F0600000000000000" pitchFamily="50" charset="-128"/>
            </a:endParaRPr>
          </a:p>
          <a:p>
            <a:pPr eaLnBrk="1" hangingPunct="1">
              <a:lnSpc>
                <a:spcPts val="800"/>
              </a:lnSpc>
              <a:spcBef>
                <a:spcPts val="300"/>
              </a:spcBef>
              <a:buFont typeface="Arial" panose="020B0604020202020204" pitchFamily="34" charset="0"/>
              <a:buNone/>
            </a:pPr>
            <a:r>
              <a:rPr lang="ja-JP" altLang="en-US" sz="800">
                <a:latin typeface="HG丸ｺﾞｼｯｸM-PRO" panose="020F0600000000000000" pitchFamily="50" charset="-128"/>
                <a:ea typeface="HG丸ｺﾞｼｯｸM-PRO" panose="020F0600000000000000" pitchFamily="50" charset="-128"/>
              </a:rPr>
              <a:t>　た後の所得額で所得制限を確認します。</a:t>
            </a:r>
            <a:endParaRPr lang="en-US" altLang="ja-JP" sz="800">
              <a:latin typeface="HG丸ｺﾞｼｯｸM-PRO" panose="020F0600000000000000" pitchFamily="50" charset="-128"/>
              <a:ea typeface="HG丸ｺﾞｼｯｸM-PRO" panose="020F0600000000000000" pitchFamily="50" charset="-128"/>
            </a:endParaRPr>
          </a:p>
        </p:txBody>
      </p:sp>
      <p:sp>
        <p:nvSpPr>
          <p:cNvPr id="48" name="額縁 47"/>
          <p:cNvSpPr/>
          <p:nvPr/>
        </p:nvSpPr>
        <p:spPr>
          <a:xfrm>
            <a:off x="7473950" y="763588"/>
            <a:ext cx="2808288" cy="1406525"/>
          </a:xfrm>
          <a:prstGeom prst="bevel">
            <a:avLst>
              <a:gd name="adj" fmla="val 6043"/>
            </a:avLst>
          </a:prstGeom>
          <a:solidFill>
            <a:schemeClr val="accent5">
              <a:lumMod val="20000"/>
              <a:lumOff val="80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ja-JP" altLang="en-US"/>
          </a:p>
        </p:txBody>
      </p:sp>
      <p:graphicFrame>
        <p:nvGraphicFramePr>
          <p:cNvPr id="34" name="表 33"/>
          <p:cNvGraphicFramePr>
            <a:graphicFrameLocks noGrp="1"/>
          </p:cNvGraphicFramePr>
          <p:nvPr/>
        </p:nvGraphicFramePr>
        <p:xfrm>
          <a:off x="3690938" y="2668588"/>
          <a:ext cx="3313111" cy="2919411"/>
        </p:xfrm>
        <a:graphic>
          <a:graphicData uri="http://schemas.openxmlformats.org/drawingml/2006/table">
            <a:tbl>
              <a:tblPr firstRow="1" bandRow="1">
                <a:tableStyleId>{5940675A-B579-460E-94D1-54222C63F5DA}</a:tableStyleId>
              </a:tblPr>
              <a:tblGrid>
                <a:gridCol w="1221577">
                  <a:extLst>
                    <a:ext uri="{9D8B030D-6E8A-4147-A177-3AD203B41FA5}">
                      <a16:colId xmlns:a16="http://schemas.microsoft.com/office/drawing/2014/main" val="20000"/>
                    </a:ext>
                  </a:extLst>
                </a:gridCol>
                <a:gridCol w="522878">
                  <a:extLst>
                    <a:ext uri="{9D8B030D-6E8A-4147-A177-3AD203B41FA5}">
                      <a16:colId xmlns:a16="http://schemas.microsoft.com/office/drawing/2014/main" val="20001"/>
                    </a:ext>
                  </a:extLst>
                </a:gridCol>
                <a:gridCol w="522878">
                  <a:extLst>
                    <a:ext uri="{9D8B030D-6E8A-4147-A177-3AD203B41FA5}">
                      <a16:colId xmlns:a16="http://schemas.microsoft.com/office/drawing/2014/main" val="20002"/>
                    </a:ext>
                  </a:extLst>
                </a:gridCol>
                <a:gridCol w="522878">
                  <a:extLst>
                    <a:ext uri="{9D8B030D-6E8A-4147-A177-3AD203B41FA5}">
                      <a16:colId xmlns:a16="http://schemas.microsoft.com/office/drawing/2014/main" val="616848192"/>
                    </a:ext>
                  </a:extLst>
                </a:gridCol>
                <a:gridCol w="522900">
                  <a:extLst>
                    <a:ext uri="{9D8B030D-6E8A-4147-A177-3AD203B41FA5}">
                      <a16:colId xmlns:a16="http://schemas.microsoft.com/office/drawing/2014/main" val="1378509262"/>
                    </a:ext>
                  </a:extLst>
                </a:gridCol>
              </a:tblGrid>
              <a:tr h="203779">
                <a:tc>
                  <a:txBody>
                    <a:bodyPr/>
                    <a:lstStyle/>
                    <a:p>
                      <a:pPr algn="ctr">
                        <a:lnSpc>
                          <a:spcPct val="100000"/>
                        </a:lnSpc>
                      </a:pPr>
                      <a:endParaRPr kumimoji="1" lang="ja-JP" altLang="en-US" sz="600" spc="0" dirty="0">
                        <a:latin typeface="HG丸ｺﾞｼｯｸM-PRO" pitchFamily="50" charset="-128"/>
                        <a:ea typeface="HG丸ｺﾞｼｯｸM-PRO" pitchFamily="50" charset="-128"/>
                      </a:endParaRPr>
                    </a:p>
                  </a:txBody>
                  <a:tcPr marL="91518" marR="91518" marT="45713" marB="45713" anchor="ctr">
                    <a:lnTlToBr w="12700" cap="flat" cmpd="sng" algn="ctr">
                      <a:solidFill>
                        <a:schemeClr val="tx1"/>
                      </a:solidFill>
                      <a:prstDash val="solid"/>
                      <a:round/>
                      <a:headEnd type="none" w="med" len="med"/>
                      <a:tailEnd type="none" w="med" len="med"/>
                    </a:lnTlToBr>
                  </a:tcPr>
                </a:tc>
                <a:tc gridSpan="2">
                  <a:txBody>
                    <a:bodyPr/>
                    <a:lstStyle/>
                    <a:p>
                      <a:pPr algn="ctr">
                        <a:lnSpc>
                          <a:spcPct val="100000"/>
                        </a:lnSpc>
                      </a:pPr>
                      <a:r>
                        <a:rPr kumimoji="1" lang="ja-JP" altLang="en-US" sz="700" spc="0" baseline="0" dirty="0" smtClean="0">
                          <a:latin typeface="HG丸ｺﾞｼｯｸM-PRO" pitchFamily="50" charset="-128"/>
                          <a:ea typeface="HG丸ｺﾞｼｯｸM-PRO" pitchFamily="50" charset="-128"/>
                        </a:rPr>
                        <a:t>①所得制限限度額</a:t>
                      </a:r>
                      <a:endParaRPr kumimoji="1" lang="ja-JP" altLang="en-US" sz="700" spc="0" baseline="0" dirty="0">
                        <a:latin typeface="HG丸ｺﾞｼｯｸM-PRO" pitchFamily="50" charset="-128"/>
                        <a:ea typeface="HG丸ｺﾞｼｯｸM-PRO" pitchFamily="50" charset="-128"/>
                      </a:endParaRPr>
                    </a:p>
                  </a:txBody>
                  <a:tcPr marL="91518" marR="91518" marT="45713" marB="45713" anchor="ctr"/>
                </a:tc>
                <a:tc hMerge="1">
                  <a:txBody>
                    <a:bodyPr/>
                    <a:lstStyle/>
                    <a:p>
                      <a:pPr algn="ctr">
                        <a:lnSpc>
                          <a:spcPct val="100000"/>
                        </a:lnSpc>
                      </a:pPr>
                      <a:endParaRPr kumimoji="1" lang="en-US" altLang="ja-JP" sz="600" spc="0" dirty="0" smtClean="0">
                        <a:latin typeface="HG丸ｺﾞｼｯｸM-PRO" pitchFamily="50" charset="-128"/>
                        <a:ea typeface="HG丸ｺﾞｼｯｸM-PRO" pitchFamily="50" charset="-128"/>
                      </a:endParaRPr>
                    </a:p>
                  </a:txBody>
                  <a:tcPr marL="45726" marR="45726" marT="45711" marB="45711" anchor="ctr"/>
                </a:tc>
                <a:tc gridSpan="2">
                  <a:txBody>
                    <a:bodyPr/>
                    <a:lstStyle/>
                    <a:p>
                      <a:pPr algn="ctr">
                        <a:lnSpc>
                          <a:spcPct val="100000"/>
                        </a:lnSpc>
                      </a:pPr>
                      <a:r>
                        <a:rPr kumimoji="1" lang="ja-JP" altLang="en-US" sz="700" spc="0" baseline="0" dirty="0" smtClean="0">
                          <a:latin typeface="HG丸ｺﾞｼｯｸM-PRO" pitchFamily="50" charset="-128"/>
                          <a:ea typeface="HG丸ｺﾞｼｯｸM-PRO" pitchFamily="50" charset="-128"/>
                        </a:rPr>
                        <a:t>②所得上限限度額</a:t>
                      </a:r>
                      <a:endParaRPr kumimoji="1" lang="ja-JP" altLang="en-US" sz="700" spc="0" baseline="0" dirty="0">
                        <a:latin typeface="HG丸ｺﾞｼｯｸM-PRO" pitchFamily="50" charset="-128"/>
                        <a:ea typeface="HG丸ｺﾞｼｯｸM-PRO" pitchFamily="50" charset="-128"/>
                      </a:endParaRPr>
                    </a:p>
                  </a:txBody>
                  <a:tcPr marL="91518" marR="91518" marT="45713" marB="45713" anchor="ctr"/>
                </a:tc>
                <a:tc hMerge="1">
                  <a:txBody>
                    <a:bodyPr/>
                    <a:lstStyle/>
                    <a:p>
                      <a:pPr algn="ctr">
                        <a:lnSpc>
                          <a:spcPct val="100000"/>
                        </a:lnSpc>
                      </a:pPr>
                      <a:endParaRPr kumimoji="1" lang="en-US" altLang="ja-JP" sz="600" spc="0" dirty="0" smtClean="0">
                        <a:latin typeface="HG丸ｺﾞｼｯｸM-PRO" pitchFamily="50" charset="-128"/>
                        <a:ea typeface="HG丸ｺﾞｼｯｸM-PRO" pitchFamily="50" charset="-128"/>
                      </a:endParaRPr>
                    </a:p>
                  </a:txBody>
                  <a:tcPr marL="45726" marR="45726" marT="45711" marB="45711" anchor="ctr"/>
                </a:tc>
                <a:extLst>
                  <a:ext uri="{0D108BD9-81ED-4DB2-BD59-A6C34878D82A}">
                    <a16:rowId xmlns:a16="http://schemas.microsoft.com/office/drawing/2014/main" val="4019518782"/>
                  </a:ext>
                </a:extLst>
              </a:tr>
              <a:tr h="396236">
                <a:tc>
                  <a:txBody>
                    <a:bodyPr/>
                    <a:lstStyle/>
                    <a:p>
                      <a:pPr algn="ctr">
                        <a:lnSpc>
                          <a:spcPct val="100000"/>
                        </a:lnSpc>
                      </a:pPr>
                      <a:r>
                        <a:rPr kumimoji="1" lang="ja-JP" altLang="en-US" sz="700" spc="0" dirty="0" smtClean="0">
                          <a:latin typeface="HG丸ｺﾞｼｯｸM-PRO" pitchFamily="50" charset="-128"/>
                          <a:ea typeface="HG丸ｺﾞｼｯｸM-PRO" pitchFamily="50" charset="-128"/>
                        </a:rPr>
                        <a:t>扶養親族等の数</a:t>
                      </a:r>
                      <a:endParaRPr kumimoji="1" lang="en-US" altLang="ja-JP" sz="700" spc="0" dirty="0" smtClean="0">
                        <a:latin typeface="HG丸ｺﾞｼｯｸM-PRO" pitchFamily="50" charset="-128"/>
                        <a:ea typeface="HG丸ｺﾞｼｯｸM-PRO" pitchFamily="50" charset="-128"/>
                      </a:endParaRPr>
                    </a:p>
                    <a:p>
                      <a:pPr algn="ctr">
                        <a:lnSpc>
                          <a:spcPct val="100000"/>
                        </a:lnSpc>
                      </a:pPr>
                      <a:r>
                        <a:rPr kumimoji="1" lang="ja-JP" altLang="en-US" sz="600" spc="0" dirty="0" smtClean="0">
                          <a:latin typeface="HG丸ｺﾞｼｯｸM-PRO" pitchFamily="50" charset="-128"/>
                          <a:ea typeface="HG丸ｺﾞｼｯｸM-PRO" pitchFamily="50" charset="-128"/>
                        </a:rPr>
                        <a:t>（カッコ内は例）</a:t>
                      </a:r>
                      <a:endParaRPr kumimoji="1" lang="ja-JP" altLang="en-US" sz="600" spc="0" dirty="0">
                        <a:latin typeface="HG丸ｺﾞｼｯｸM-PRO" pitchFamily="50" charset="-128"/>
                        <a:ea typeface="HG丸ｺﾞｼｯｸM-PRO" pitchFamily="50" charset="-128"/>
                      </a:endParaRPr>
                    </a:p>
                  </a:txBody>
                  <a:tcPr marL="91518" marR="91518" marT="45713" marB="45713" anchor="ctr"/>
                </a:tc>
                <a:tc>
                  <a:txBody>
                    <a:bodyPr/>
                    <a:lstStyle/>
                    <a:p>
                      <a:pPr algn="ctr">
                        <a:lnSpc>
                          <a:spcPct val="100000"/>
                        </a:lnSpc>
                      </a:pPr>
                      <a:r>
                        <a:rPr kumimoji="1" lang="ja-JP" altLang="en-US" sz="700" spc="0" baseline="0" dirty="0" smtClean="0">
                          <a:latin typeface="HG丸ｺﾞｼｯｸM-PRO" pitchFamily="50" charset="-128"/>
                          <a:ea typeface="HG丸ｺﾞｼｯｸM-PRO" pitchFamily="50" charset="-128"/>
                        </a:rPr>
                        <a:t>所得額</a:t>
                      </a:r>
                      <a:endParaRPr kumimoji="1" lang="en-US" altLang="ja-JP" sz="700" spc="0" baseline="0" dirty="0" smtClean="0">
                        <a:latin typeface="HG丸ｺﾞｼｯｸM-PRO" pitchFamily="50" charset="-128"/>
                        <a:ea typeface="HG丸ｺﾞｼｯｸM-PRO" pitchFamily="50" charset="-128"/>
                      </a:endParaRPr>
                    </a:p>
                    <a:p>
                      <a:pPr algn="ctr">
                        <a:lnSpc>
                          <a:spcPct val="100000"/>
                        </a:lnSpc>
                      </a:pPr>
                      <a:r>
                        <a:rPr kumimoji="1" lang="ja-JP" altLang="en-US" sz="600" spc="0" baseline="0" dirty="0" smtClean="0">
                          <a:latin typeface="HG丸ｺﾞｼｯｸM-PRO" pitchFamily="50" charset="-128"/>
                          <a:ea typeface="HG丸ｺﾞｼｯｸM-PRO" pitchFamily="50" charset="-128"/>
                        </a:rPr>
                        <a:t>（万円）</a:t>
                      </a:r>
                      <a:endParaRPr kumimoji="1" lang="ja-JP" altLang="en-US" sz="600" spc="0" baseline="0" dirty="0">
                        <a:latin typeface="HG丸ｺﾞｼｯｸM-PRO" pitchFamily="50" charset="-128"/>
                        <a:ea typeface="HG丸ｺﾞｼｯｸM-PRO" pitchFamily="50" charset="-128"/>
                      </a:endParaRPr>
                    </a:p>
                  </a:txBody>
                  <a:tcPr marL="91518" marR="91518" marT="45713" marB="45713" anchor="ctr"/>
                </a:tc>
                <a:tc>
                  <a:txBody>
                    <a:bodyPr/>
                    <a:lstStyle/>
                    <a:p>
                      <a:pPr algn="ctr">
                        <a:lnSpc>
                          <a:spcPct val="100000"/>
                        </a:lnSpc>
                      </a:pPr>
                      <a:r>
                        <a:rPr kumimoji="1" lang="ja-JP" altLang="en-US" sz="700" spc="0" dirty="0" smtClean="0">
                          <a:latin typeface="HG丸ｺﾞｼｯｸM-PRO" pitchFamily="50" charset="-128"/>
                          <a:ea typeface="HG丸ｺﾞｼｯｸM-PRO" pitchFamily="50" charset="-128"/>
                        </a:rPr>
                        <a:t>収入額の目安</a:t>
                      </a:r>
                      <a:endParaRPr kumimoji="1" lang="en-US" altLang="ja-JP" sz="700" spc="0" dirty="0" smtClean="0">
                        <a:latin typeface="HG丸ｺﾞｼｯｸM-PRO" pitchFamily="50" charset="-128"/>
                        <a:ea typeface="HG丸ｺﾞｼｯｸM-PRO" pitchFamily="50" charset="-128"/>
                      </a:endParaRPr>
                    </a:p>
                    <a:p>
                      <a:pPr algn="ctr">
                        <a:lnSpc>
                          <a:spcPct val="100000"/>
                        </a:lnSpc>
                      </a:pPr>
                      <a:r>
                        <a:rPr kumimoji="1" lang="ja-JP" altLang="en-US" sz="600" spc="0" dirty="0" smtClean="0">
                          <a:latin typeface="HG丸ｺﾞｼｯｸM-PRO" pitchFamily="50" charset="-128"/>
                          <a:ea typeface="HG丸ｺﾞｼｯｸM-PRO" pitchFamily="50" charset="-128"/>
                        </a:rPr>
                        <a:t>（万円）</a:t>
                      </a:r>
                      <a:endParaRPr kumimoji="1" lang="en-US" altLang="ja-JP" sz="600" spc="0" dirty="0" smtClean="0">
                        <a:latin typeface="HG丸ｺﾞｼｯｸM-PRO" pitchFamily="50" charset="-128"/>
                        <a:ea typeface="HG丸ｺﾞｼｯｸM-PRO" pitchFamily="50" charset="-128"/>
                      </a:endParaRPr>
                    </a:p>
                  </a:txBody>
                  <a:tcPr marL="45759" marR="45759" marT="45713" marB="45713" anchor="ctr"/>
                </a:tc>
                <a:tc>
                  <a:txBody>
                    <a:bodyPr/>
                    <a:lstStyle/>
                    <a:p>
                      <a:pPr algn="ctr">
                        <a:lnSpc>
                          <a:spcPct val="100000"/>
                        </a:lnSpc>
                      </a:pPr>
                      <a:r>
                        <a:rPr kumimoji="1" lang="ja-JP" altLang="en-US" sz="700" spc="0" baseline="0" dirty="0" smtClean="0">
                          <a:latin typeface="HG丸ｺﾞｼｯｸM-PRO" pitchFamily="50" charset="-128"/>
                          <a:ea typeface="HG丸ｺﾞｼｯｸM-PRO" pitchFamily="50" charset="-128"/>
                        </a:rPr>
                        <a:t>所得額</a:t>
                      </a:r>
                      <a:endParaRPr kumimoji="1" lang="en-US" altLang="ja-JP" sz="700" spc="0" baseline="0" dirty="0" smtClean="0">
                        <a:latin typeface="HG丸ｺﾞｼｯｸM-PRO" pitchFamily="50" charset="-128"/>
                        <a:ea typeface="HG丸ｺﾞｼｯｸM-PRO" pitchFamily="50" charset="-128"/>
                      </a:endParaRPr>
                    </a:p>
                    <a:p>
                      <a:pPr algn="ctr">
                        <a:lnSpc>
                          <a:spcPct val="100000"/>
                        </a:lnSpc>
                      </a:pPr>
                      <a:r>
                        <a:rPr kumimoji="1" lang="ja-JP" altLang="en-US" sz="600" spc="0" baseline="0" dirty="0" smtClean="0">
                          <a:latin typeface="HG丸ｺﾞｼｯｸM-PRO" pitchFamily="50" charset="-128"/>
                          <a:ea typeface="HG丸ｺﾞｼｯｸM-PRO" pitchFamily="50" charset="-128"/>
                        </a:rPr>
                        <a:t>（万円）</a:t>
                      </a:r>
                      <a:endParaRPr kumimoji="1" lang="ja-JP" altLang="en-US" sz="600" spc="0" baseline="0" dirty="0">
                        <a:latin typeface="HG丸ｺﾞｼｯｸM-PRO" pitchFamily="50" charset="-128"/>
                        <a:ea typeface="HG丸ｺﾞｼｯｸM-PRO" pitchFamily="50" charset="-128"/>
                      </a:endParaRPr>
                    </a:p>
                  </a:txBody>
                  <a:tcPr marL="91518" marR="91518" marT="45713" marB="45713" anchor="ctr"/>
                </a:tc>
                <a:tc>
                  <a:txBody>
                    <a:bodyPr/>
                    <a:lstStyle/>
                    <a:p>
                      <a:pPr algn="ctr">
                        <a:lnSpc>
                          <a:spcPct val="100000"/>
                        </a:lnSpc>
                      </a:pPr>
                      <a:r>
                        <a:rPr kumimoji="1" lang="ja-JP" altLang="en-US" sz="700" spc="0" dirty="0" smtClean="0">
                          <a:latin typeface="HG丸ｺﾞｼｯｸM-PRO" pitchFamily="50" charset="-128"/>
                          <a:ea typeface="HG丸ｺﾞｼｯｸM-PRO" pitchFamily="50" charset="-128"/>
                        </a:rPr>
                        <a:t>収入額の目安</a:t>
                      </a:r>
                      <a:endParaRPr kumimoji="1" lang="en-US" altLang="ja-JP" sz="700" spc="0" dirty="0" smtClean="0">
                        <a:latin typeface="HG丸ｺﾞｼｯｸM-PRO" pitchFamily="50" charset="-128"/>
                        <a:ea typeface="HG丸ｺﾞｼｯｸM-PRO" pitchFamily="50" charset="-128"/>
                      </a:endParaRPr>
                    </a:p>
                    <a:p>
                      <a:pPr algn="ctr">
                        <a:lnSpc>
                          <a:spcPct val="100000"/>
                        </a:lnSpc>
                      </a:pPr>
                      <a:r>
                        <a:rPr kumimoji="1" lang="ja-JP" altLang="en-US" sz="600" spc="0" dirty="0" smtClean="0">
                          <a:latin typeface="HG丸ｺﾞｼｯｸM-PRO" pitchFamily="50" charset="-128"/>
                          <a:ea typeface="HG丸ｺﾞｼｯｸM-PRO" pitchFamily="50" charset="-128"/>
                        </a:rPr>
                        <a:t>（万円）</a:t>
                      </a:r>
                      <a:endParaRPr kumimoji="1" lang="en-US" altLang="ja-JP" sz="600" spc="0" dirty="0" smtClean="0">
                        <a:latin typeface="HG丸ｺﾞｼｯｸM-PRO" pitchFamily="50" charset="-128"/>
                        <a:ea typeface="HG丸ｺﾞｼｯｸM-PRO" pitchFamily="50" charset="-128"/>
                      </a:endParaRPr>
                    </a:p>
                  </a:txBody>
                  <a:tcPr marL="45759" marR="45759" marT="45713" marB="45713" anchor="ctr"/>
                </a:tc>
                <a:extLst>
                  <a:ext uri="{0D108BD9-81ED-4DB2-BD59-A6C34878D82A}">
                    <a16:rowId xmlns:a16="http://schemas.microsoft.com/office/drawing/2014/main" val="10000"/>
                  </a:ext>
                </a:extLst>
              </a:tr>
              <a:tr h="396236">
                <a:tc>
                  <a:txBody>
                    <a:bodyPr/>
                    <a:lstStyle/>
                    <a:p>
                      <a:pPr algn="ctr">
                        <a:lnSpc>
                          <a:spcPct val="100000"/>
                        </a:lnSpc>
                      </a:pPr>
                      <a:r>
                        <a:rPr kumimoji="1" lang="en-US" altLang="ja-JP" sz="800" spc="0" dirty="0" smtClean="0">
                          <a:latin typeface="HG丸ｺﾞｼｯｸM-PRO" pitchFamily="50" charset="-128"/>
                          <a:ea typeface="HG丸ｺﾞｼｯｸM-PRO" pitchFamily="50" charset="-128"/>
                        </a:rPr>
                        <a:t>0</a:t>
                      </a:r>
                      <a:r>
                        <a:rPr kumimoji="1" lang="ja-JP" altLang="en-US" sz="800" spc="0" dirty="0" smtClean="0">
                          <a:latin typeface="HG丸ｺﾞｼｯｸM-PRO" pitchFamily="50" charset="-128"/>
                          <a:ea typeface="HG丸ｺﾞｼｯｸM-PRO" pitchFamily="50" charset="-128"/>
                        </a:rPr>
                        <a:t>人</a:t>
                      </a:r>
                      <a:endParaRPr kumimoji="1" lang="en-US" altLang="ja-JP" sz="800" spc="0" dirty="0" smtClean="0">
                        <a:latin typeface="HG丸ｺﾞｼｯｸM-PRO" pitchFamily="50" charset="-128"/>
                        <a:ea typeface="HG丸ｺﾞｼｯｸM-PRO" pitchFamily="50" charset="-128"/>
                      </a:endParaRPr>
                    </a:p>
                    <a:p>
                      <a:r>
                        <a:rPr kumimoji="1" lang="ja-JP" altLang="en-US" sz="600" spc="0" dirty="0" smtClean="0">
                          <a:latin typeface="HG丸ｺﾞｼｯｸM-PRO" pitchFamily="50" charset="-128"/>
                          <a:ea typeface="HG丸ｺﾞｼｯｸM-PRO" pitchFamily="50" charset="-128"/>
                        </a:rPr>
                        <a:t>（</a:t>
                      </a:r>
                      <a:r>
                        <a:rPr lang="ja-JP" altLang="en-US" sz="600" dirty="0" smtClean="0">
                          <a:latin typeface="HG丸ｺﾞｼｯｸM-PRO" panose="020F0600000000000000" pitchFamily="50" charset="-128"/>
                          <a:ea typeface="HG丸ｺﾞｼｯｸM-PRO" panose="020F0600000000000000" pitchFamily="50" charset="-128"/>
                        </a:rPr>
                        <a:t>前年末に児童が生まれて</a:t>
                      </a:r>
                      <a:endParaRPr lang="en-US" altLang="ja-JP" sz="600" dirty="0" smtClean="0">
                        <a:latin typeface="HG丸ｺﾞｼｯｸM-PRO" panose="020F0600000000000000" pitchFamily="50" charset="-128"/>
                        <a:ea typeface="HG丸ｺﾞｼｯｸM-PRO" panose="020F0600000000000000"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　いない場合</a:t>
                      </a:r>
                      <a:r>
                        <a:rPr lang="ja-JP" altLang="en-US" sz="600" baseline="0" dirty="0" smtClean="0">
                          <a:latin typeface="HG丸ｺﾞｼｯｸM-PRO" panose="020F0600000000000000" pitchFamily="50" charset="-128"/>
                          <a:ea typeface="HG丸ｺﾞｼｯｸM-PRO" panose="020F0600000000000000" pitchFamily="50" charset="-128"/>
                        </a:rPr>
                        <a:t> </a:t>
                      </a:r>
                      <a:r>
                        <a:rPr lang="ja-JP" altLang="en-US" sz="600" dirty="0" smtClean="0">
                          <a:latin typeface="HG丸ｺﾞｼｯｸM-PRO" panose="020F0600000000000000" pitchFamily="50" charset="-128"/>
                          <a:ea typeface="HG丸ｺﾞｼｯｸM-PRO" panose="020F0600000000000000" pitchFamily="50" charset="-128"/>
                        </a:rPr>
                        <a:t>等）</a:t>
                      </a: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622</a:t>
                      </a:r>
                      <a:endParaRPr kumimoji="1" lang="ja-JP" altLang="en-US" sz="900" spc="0" dirty="0">
                        <a:latin typeface="HG丸ｺﾞｼｯｸM-PRO" pitchFamily="50" charset="-128"/>
                        <a:ea typeface="HG丸ｺﾞｼｯｸM-PRO" pitchFamily="50" charset="-128"/>
                      </a:endParaRP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833.3</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858</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1071</a:t>
                      </a:r>
                    </a:p>
                  </a:txBody>
                  <a:tcPr marL="45759" marR="45759" marT="45713" marB="45713" anchor="ctr"/>
                </a:tc>
                <a:extLst>
                  <a:ext uri="{0D108BD9-81ED-4DB2-BD59-A6C34878D82A}">
                    <a16:rowId xmlns:a16="http://schemas.microsoft.com/office/drawing/2014/main" val="10001"/>
                  </a:ext>
                </a:extLst>
              </a:tr>
              <a:tr h="338216">
                <a:tc>
                  <a:txBody>
                    <a:bodyPr/>
                    <a:lstStyle/>
                    <a:p>
                      <a:pPr algn="ctr">
                        <a:lnSpc>
                          <a:spcPct val="100000"/>
                        </a:lnSpc>
                      </a:pPr>
                      <a:r>
                        <a:rPr kumimoji="1" lang="ja-JP" altLang="en-US" sz="800" spc="0" dirty="0" smtClean="0">
                          <a:latin typeface="HG丸ｺﾞｼｯｸM-PRO" pitchFamily="50" charset="-128"/>
                          <a:ea typeface="HG丸ｺﾞｼｯｸM-PRO" pitchFamily="50" charset="-128"/>
                        </a:rPr>
                        <a:t>１人</a:t>
                      </a:r>
                      <a:endParaRPr kumimoji="1" lang="en-US" altLang="ja-JP" sz="800" spc="0" dirty="0" smtClean="0">
                        <a:latin typeface="HG丸ｺﾞｼｯｸM-PRO" pitchFamily="50" charset="-128"/>
                        <a:ea typeface="HG丸ｺﾞｼｯｸM-PRO" pitchFamily="50" charset="-128"/>
                      </a:endParaRPr>
                    </a:p>
                    <a:p>
                      <a:pPr algn="ctr"/>
                      <a:r>
                        <a:rPr lang="ja-JP" altLang="en-US" sz="600" dirty="0" smtClean="0">
                          <a:latin typeface="HG丸ｺﾞｼｯｸM-PRO" panose="020F0600000000000000" pitchFamily="50" charset="-128"/>
                          <a:ea typeface="HG丸ｺﾞｼｯｸM-PRO" panose="020F0600000000000000" pitchFamily="50" charset="-128"/>
                        </a:rPr>
                        <a:t>（児童１人の場合 等）</a:t>
                      </a: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660</a:t>
                      </a:r>
                      <a:endParaRPr kumimoji="1" lang="ja-JP" altLang="en-US" sz="900" spc="0" dirty="0">
                        <a:latin typeface="HG丸ｺﾞｼｯｸM-PRO" pitchFamily="50" charset="-128"/>
                        <a:ea typeface="HG丸ｺﾞｼｯｸM-PRO" pitchFamily="50" charset="-128"/>
                      </a:endParaRP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875.6</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896</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1124</a:t>
                      </a:r>
                    </a:p>
                  </a:txBody>
                  <a:tcPr marL="45759" marR="45759" marT="45713" marB="45713" anchor="ctr"/>
                </a:tc>
                <a:extLst>
                  <a:ext uri="{0D108BD9-81ED-4DB2-BD59-A6C34878D82A}">
                    <a16:rowId xmlns:a16="http://schemas.microsoft.com/office/drawing/2014/main" val="10002"/>
                  </a:ext>
                </a:extLst>
              </a:tr>
              <a:tr h="396236">
                <a:tc>
                  <a:txBody>
                    <a:bodyPr/>
                    <a:lstStyle/>
                    <a:p>
                      <a:pPr algn="ctr">
                        <a:lnSpc>
                          <a:spcPct val="100000"/>
                        </a:lnSpc>
                      </a:pPr>
                      <a:r>
                        <a:rPr kumimoji="1" lang="ja-JP" altLang="en-US" sz="800" spc="0" dirty="0" smtClean="0">
                          <a:latin typeface="HG丸ｺﾞｼｯｸM-PRO" pitchFamily="50" charset="-128"/>
                          <a:ea typeface="HG丸ｺﾞｼｯｸM-PRO" pitchFamily="50" charset="-128"/>
                        </a:rPr>
                        <a:t>２人</a:t>
                      </a:r>
                      <a:endParaRPr kumimoji="1" lang="en-US" altLang="ja-JP" sz="800" spc="0" dirty="0" smtClean="0">
                        <a:latin typeface="HG丸ｺﾞｼｯｸM-PRO" pitchFamily="50" charset="-128"/>
                        <a:ea typeface="HG丸ｺﾞｼｯｸM-PRO"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（児童１人 ＋ 年収</a:t>
                      </a:r>
                      <a:r>
                        <a:rPr lang="en-US" altLang="ja-JP" sz="600" dirty="0" smtClean="0">
                          <a:latin typeface="HG丸ｺﾞｼｯｸM-PRO" panose="020F0600000000000000" pitchFamily="50" charset="-128"/>
                          <a:ea typeface="HG丸ｺﾞｼｯｸM-PRO" panose="020F0600000000000000" pitchFamily="50" charset="-128"/>
                        </a:rPr>
                        <a:t>103</a:t>
                      </a:r>
                      <a:r>
                        <a:rPr lang="ja-JP" altLang="en-US" sz="600" dirty="0" smtClean="0">
                          <a:latin typeface="HG丸ｺﾞｼｯｸM-PRO" panose="020F0600000000000000" pitchFamily="50" charset="-128"/>
                          <a:ea typeface="HG丸ｺﾞｼｯｸM-PRO" panose="020F0600000000000000" pitchFamily="50" charset="-128"/>
                        </a:rPr>
                        <a:t>万　</a:t>
                      </a:r>
                      <a:endParaRPr lang="en-US" altLang="ja-JP" sz="600" dirty="0" smtClean="0">
                        <a:latin typeface="HG丸ｺﾞｼｯｸM-PRO" panose="020F0600000000000000" pitchFamily="50" charset="-128"/>
                        <a:ea typeface="HG丸ｺﾞｼｯｸM-PRO" panose="020F0600000000000000"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　円以下の配偶者の場合</a:t>
                      </a:r>
                      <a:r>
                        <a:rPr lang="ja-JP" altLang="en-US" sz="600" baseline="0" dirty="0" smtClean="0">
                          <a:latin typeface="HG丸ｺﾞｼｯｸM-PRO" panose="020F0600000000000000" pitchFamily="50" charset="-128"/>
                          <a:ea typeface="HG丸ｺﾞｼｯｸM-PRO" panose="020F0600000000000000" pitchFamily="50" charset="-128"/>
                        </a:rPr>
                        <a:t> </a:t>
                      </a:r>
                      <a:r>
                        <a:rPr lang="ja-JP" altLang="en-US" sz="600" dirty="0" smtClean="0">
                          <a:latin typeface="HG丸ｺﾞｼｯｸM-PRO" panose="020F0600000000000000" pitchFamily="50" charset="-128"/>
                          <a:ea typeface="HG丸ｺﾞｼｯｸM-PRO" panose="020F0600000000000000" pitchFamily="50" charset="-128"/>
                        </a:rPr>
                        <a:t>等）</a:t>
                      </a: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698</a:t>
                      </a:r>
                      <a:endParaRPr kumimoji="1" lang="ja-JP" altLang="en-US" sz="900" spc="0" dirty="0">
                        <a:latin typeface="HG丸ｺﾞｼｯｸM-PRO" pitchFamily="50" charset="-128"/>
                        <a:ea typeface="HG丸ｺﾞｼｯｸM-PRO" pitchFamily="50" charset="-128"/>
                      </a:endParaRP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917.8</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934</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1162</a:t>
                      </a:r>
                    </a:p>
                  </a:txBody>
                  <a:tcPr marL="45759" marR="45759" marT="45713" marB="45713" anchor="ctr"/>
                </a:tc>
                <a:extLst>
                  <a:ext uri="{0D108BD9-81ED-4DB2-BD59-A6C34878D82A}">
                    <a16:rowId xmlns:a16="http://schemas.microsoft.com/office/drawing/2014/main" val="10003"/>
                  </a:ext>
                </a:extLst>
              </a:tr>
              <a:tr h="396236">
                <a:tc>
                  <a:txBody>
                    <a:bodyPr/>
                    <a:lstStyle/>
                    <a:p>
                      <a:pPr algn="ctr">
                        <a:lnSpc>
                          <a:spcPct val="100000"/>
                        </a:lnSpc>
                      </a:pPr>
                      <a:r>
                        <a:rPr kumimoji="1" lang="ja-JP" altLang="en-US" sz="800" spc="0" dirty="0" smtClean="0">
                          <a:latin typeface="HG丸ｺﾞｼｯｸM-PRO" pitchFamily="50" charset="-128"/>
                          <a:ea typeface="HG丸ｺﾞｼｯｸM-PRO" pitchFamily="50" charset="-128"/>
                        </a:rPr>
                        <a:t>３人</a:t>
                      </a:r>
                      <a:endParaRPr kumimoji="1" lang="en-US" altLang="ja-JP" sz="800" spc="0" dirty="0" smtClean="0">
                        <a:latin typeface="HG丸ｺﾞｼｯｸM-PRO" pitchFamily="50" charset="-128"/>
                        <a:ea typeface="HG丸ｺﾞｼｯｸM-PRO"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（児童２人 ＋ 年収</a:t>
                      </a:r>
                      <a:r>
                        <a:rPr lang="en-US" altLang="ja-JP" sz="600" dirty="0" smtClean="0">
                          <a:latin typeface="HG丸ｺﾞｼｯｸM-PRO" panose="020F0600000000000000" pitchFamily="50" charset="-128"/>
                          <a:ea typeface="HG丸ｺﾞｼｯｸM-PRO" panose="020F0600000000000000" pitchFamily="50" charset="-128"/>
                        </a:rPr>
                        <a:t>103</a:t>
                      </a:r>
                      <a:r>
                        <a:rPr lang="ja-JP" altLang="en-US" sz="600" dirty="0" smtClean="0">
                          <a:latin typeface="HG丸ｺﾞｼｯｸM-PRO" panose="020F0600000000000000" pitchFamily="50" charset="-128"/>
                          <a:ea typeface="HG丸ｺﾞｼｯｸM-PRO" panose="020F0600000000000000" pitchFamily="50" charset="-128"/>
                        </a:rPr>
                        <a:t>万　</a:t>
                      </a:r>
                      <a:endParaRPr lang="en-US" altLang="ja-JP" sz="600" dirty="0" smtClean="0">
                        <a:latin typeface="HG丸ｺﾞｼｯｸM-PRO" panose="020F0600000000000000" pitchFamily="50" charset="-128"/>
                        <a:ea typeface="HG丸ｺﾞｼｯｸM-PRO" panose="020F0600000000000000"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　円以下の配偶者の場合</a:t>
                      </a:r>
                      <a:r>
                        <a:rPr lang="ja-JP" altLang="en-US" sz="600" baseline="0" dirty="0" smtClean="0">
                          <a:latin typeface="HG丸ｺﾞｼｯｸM-PRO" panose="020F0600000000000000" pitchFamily="50" charset="-128"/>
                          <a:ea typeface="HG丸ｺﾞｼｯｸM-PRO" panose="020F0600000000000000" pitchFamily="50" charset="-128"/>
                        </a:rPr>
                        <a:t> </a:t>
                      </a:r>
                      <a:r>
                        <a:rPr lang="ja-JP" altLang="en-US" sz="600" dirty="0" smtClean="0">
                          <a:latin typeface="HG丸ｺﾞｼｯｸM-PRO" panose="020F0600000000000000" pitchFamily="50" charset="-128"/>
                          <a:ea typeface="HG丸ｺﾞｼｯｸM-PRO" panose="020F0600000000000000" pitchFamily="50" charset="-128"/>
                        </a:rPr>
                        <a:t>等）</a:t>
                      </a: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736</a:t>
                      </a:r>
                      <a:endParaRPr kumimoji="1" lang="ja-JP" altLang="en-US" sz="900" spc="0" dirty="0">
                        <a:latin typeface="HG丸ｺﾞｼｯｸM-PRO" pitchFamily="50" charset="-128"/>
                        <a:ea typeface="HG丸ｺﾞｼｯｸM-PRO" pitchFamily="50" charset="-128"/>
                      </a:endParaRP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960</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972</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1200</a:t>
                      </a:r>
                    </a:p>
                  </a:txBody>
                  <a:tcPr marL="45759" marR="45759" marT="45713" marB="45713" anchor="ctr"/>
                </a:tc>
                <a:extLst>
                  <a:ext uri="{0D108BD9-81ED-4DB2-BD59-A6C34878D82A}">
                    <a16:rowId xmlns:a16="http://schemas.microsoft.com/office/drawing/2014/main" val="10004"/>
                  </a:ext>
                </a:extLst>
              </a:tr>
              <a:tr h="396236">
                <a:tc>
                  <a:txBody>
                    <a:bodyPr/>
                    <a:lstStyle/>
                    <a:p>
                      <a:pPr algn="ctr">
                        <a:lnSpc>
                          <a:spcPct val="100000"/>
                        </a:lnSpc>
                      </a:pPr>
                      <a:r>
                        <a:rPr kumimoji="1" lang="ja-JP" altLang="en-US" sz="800" spc="0" dirty="0" smtClean="0">
                          <a:latin typeface="HG丸ｺﾞｼｯｸM-PRO" pitchFamily="50" charset="-128"/>
                          <a:ea typeface="HG丸ｺﾞｼｯｸM-PRO" pitchFamily="50" charset="-128"/>
                        </a:rPr>
                        <a:t>４人</a:t>
                      </a:r>
                      <a:endParaRPr kumimoji="1" lang="en-US" altLang="ja-JP" sz="800" spc="0" dirty="0" smtClean="0">
                        <a:latin typeface="HG丸ｺﾞｼｯｸM-PRO" pitchFamily="50" charset="-128"/>
                        <a:ea typeface="HG丸ｺﾞｼｯｸM-PRO"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（児童３人 ＋ 年収</a:t>
                      </a:r>
                      <a:r>
                        <a:rPr lang="en-US" altLang="ja-JP" sz="600" dirty="0" smtClean="0">
                          <a:latin typeface="HG丸ｺﾞｼｯｸM-PRO" panose="020F0600000000000000" pitchFamily="50" charset="-128"/>
                          <a:ea typeface="HG丸ｺﾞｼｯｸM-PRO" panose="020F0600000000000000" pitchFamily="50" charset="-128"/>
                        </a:rPr>
                        <a:t>103</a:t>
                      </a:r>
                      <a:r>
                        <a:rPr lang="ja-JP" altLang="en-US" sz="600" dirty="0" smtClean="0">
                          <a:latin typeface="HG丸ｺﾞｼｯｸM-PRO" panose="020F0600000000000000" pitchFamily="50" charset="-128"/>
                          <a:ea typeface="HG丸ｺﾞｼｯｸM-PRO" panose="020F0600000000000000" pitchFamily="50" charset="-128"/>
                        </a:rPr>
                        <a:t>万　</a:t>
                      </a:r>
                      <a:endParaRPr lang="en-US" altLang="ja-JP" sz="600" dirty="0" smtClean="0">
                        <a:latin typeface="HG丸ｺﾞｼｯｸM-PRO" panose="020F0600000000000000" pitchFamily="50" charset="-128"/>
                        <a:ea typeface="HG丸ｺﾞｼｯｸM-PRO" panose="020F0600000000000000"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　円以下の配偶者の場合</a:t>
                      </a:r>
                      <a:r>
                        <a:rPr lang="ja-JP" altLang="en-US" sz="600" baseline="0" dirty="0" smtClean="0">
                          <a:latin typeface="HG丸ｺﾞｼｯｸM-PRO" panose="020F0600000000000000" pitchFamily="50" charset="-128"/>
                          <a:ea typeface="HG丸ｺﾞｼｯｸM-PRO" panose="020F0600000000000000" pitchFamily="50" charset="-128"/>
                        </a:rPr>
                        <a:t> </a:t>
                      </a:r>
                      <a:r>
                        <a:rPr lang="ja-JP" altLang="en-US" sz="600" dirty="0" smtClean="0">
                          <a:latin typeface="HG丸ｺﾞｼｯｸM-PRO" panose="020F0600000000000000" pitchFamily="50" charset="-128"/>
                          <a:ea typeface="HG丸ｺﾞｼｯｸM-PRO" panose="020F0600000000000000" pitchFamily="50" charset="-128"/>
                        </a:rPr>
                        <a:t>等）</a:t>
                      </a: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774</a:t>
                      </a:r>
                      <a:endParaRPr kumimoji="1" lang="ja-JP" altLang="en-US" sz="900" spc="0" dirty="0">
                        <a:latin typeface="HG丸ｺﾞｼｯｸM-PRO" pitchFamily="50" charset="-128"/>
                        <a:ea typeface="HG丸ｺﾞｼｯｸM-PRO" pitchFamily="50" charset="-128"/>
                      </a:endParaRP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1002</a:t>
                      </a:r>
                      <a:endParaRPr kumimoji="1" lang="ja-JP" altLang="en-US" sz="900" spc="0" dirty="0" smtClean="0">
                        <a:latin typeface="HG丸ｺﾞｼｯｸM-PRO" pitchFamily="50" charset="-128"/>
                        <a:ea typeface="HG丸ｺﾞｼｯｸM-PRO" pitchFamily="50" charset="-128"/>
                      </a:endParaRP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1010</a:t>
                      </a:r>
                      <a:endParaRPr kumimoji="1" lang="ja-JP" altLang="en-US" sz="900" spc="0" dirty="0" smtClean="0">
                        <a:latin typeface="HG丸ｺﾞｼｯｸM-PRO" pitchFamily="50" charset="-128"/>
                        <a:ea typeface="HG丸ｺﾞｼｯｸM-PRO" pitchFamily="50" charset="-128"/>
                      </a:endParaRP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1238</a:t>
                      </a:r>
                      <a:endParaRPr kumimoji="1" lang="ja-JP" altLang="en-US" sz="900" spc="0" dirty="0" smtClean="0">
                        <a:latin typeface="HG丸ｺﾞｼｯｸM-PRO" pitchFamily="50" charset="-128"/>
                        <a:ea typeface="HG丸ｺﾞｼｯｸM-PRO" pitchFamily="50" charset="-128"/>
                      </a:endParaRPr>
                    </a:p>
                  </a:txBody>
                  <a:tcPr marL="45759" marR="45759" marT="45713" marB="45713" anchor="ctr"/>
                </a:tc>
                <a:extLst>
                  <a:ext uri="{0D108BD9-81ED-4DB2-BD59-A6C34878D82A}">
                    <a16:rowId xmlns:a16="http://schemas.microsoft.com/office/drawing/2014/main" val="10005"/>
                  </a:ext>
                </a:extLst>
              </a:tr>
              <a:tr h="396236">
                <a:tc>
                  <a:txBody>
                    <a:bodyPr/>
                    <a:lstStyle/>
                    <a:p>
                      <a:pPr algn="ctr">
                        <a:lnSpc>
                          <a:spcPct val="100000"/>
                        </a:lnSpc>
                      </a:pPr>
                      <a:r>
                        <a:rPr kumimoji="1" lang="ja-JP" altLang="en-US" sz="800" spc="0" dirty="0" smtClean="0">
                          <a:latin typeface="HG丸ｺﾞｼｯｸM-PRO" pitchFamily="50" charset="-128"/>
                          <a:ea typeface="HG丸ｺﾞｼｯｸM-PRO" pitchFamily="50" charset="-128"/>
                        </a:rPr>
                        <a:t>５人</a:t>
                      </a:r>
                      <a:endParaRPr kumimoji="1" lang="en-US" altLang="ja-JP" sz="800" spc="0" dirty="0" smtClean="0">
                        <a:latin typeface="HG丸ｺﾞｼｯｸM-PRO" pitchFamily="50" charset="-128"/>
                        <a:ea typeface="HG丸ｺﾞｼｯｸM-PRO"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（児童４人 ＋ 年収</a:t>
                      </a:r>
                      <a:r>
                        <a:rPr lang="en-US" altLang="ja-JP" sz="600" dirty="0" smtClean="0">
                          <a:latin typeface="HG丸ｺﾞｼｯｸM-PRO" panose="020F0600000000000000" pitchFamily="50" charset="-128"/>
                          <a:ea typeface="HG丸ｺﾞｼｯｸM-PRO" panose="020F0600000000000000" pitchFamily="50" charset="-128"/>
                        </a:rPr>
                        <a:t>103</a:t>
                      </a:r>
                      <a:r>
                        <a:rPr lang="ja-JP" altLang="en-US" sz="600" dirty="0" smtClean="0">
                          <a:latin typeface="HG丸ｺﾞｼｯｸM-PRO" panose="020F0600000000000000" pitchFamily="50" charset="-128"/>
                          <a:ea typeface="HG丸ｺﾞｼｯｸM-PRO" panose="020F0600000000000000" pitchFamily="50" charset="-128"/>
                        </a:rPr>
                        <a:t>万　</a:t>
                      </a:r>
                      <a:endParaRPr lang="en-US" altLang="ja-JP" sz="600" dirty="0" smtClean="0">
                        <a:latin typeface="HG丸ｺﾞｼｯｸM-PRO" panose="020F0600000000000000" pitchFamily="50" charset="-128"/>
                        <a:ea typeface="HG丸ｺﾞｼｯｸM-PRO" panose="020F0600000000000000"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　円以下の配偶者の場合</a:t>
                      </a:r>
                      <a:r>
                        <a:rPr lang="ja-JP" altLang="en-US" sz="600" baseline="0" dirty="0" smtClean="0">
                          <a:latin typeface="HG丸ｺﾞｼｯｸM-PRO" panose="020F0600000000000000" pitchFamily="50" charset="-128"/>
                          <a:ea typeface="HG丸ｺﾞｼｯｸM-PRO" panose="020F0600000000000000" pitchFamily="50" charset="-128"/>
                        </a:rPr>
                        <a:t> </a:t>
                      </a:r>
                      <a:r>
                        <a:rPr lang="ja-JP" altLang="en-US" sz="600" dirty="0" smtClean="0">
                          <a:latin typeface="HG丸ｺﾞｼｯｸM-PRO" panose="020F0600000000000000" pitchFamily="50" charset="-128"/>
                          <a:ea typeface="HG丸ｺﾞｼｯｸM-PRO" panose="020F0600000000000000" pitchFamily="50" charset="-128"/>
                        </a:rPr>
                        <a:t>等）</a:t>
                      </a: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812</a:t>
                      </a:r>
                      <a:endParaRPr kumimoji="1" lang="ja-JP" altLang="en-US" sz="900" spc="0" dirty="0">
                        <a:latin typeface="HG丸ｺﾞｼｯｸM-PRO" pitchFamily="50" charset="-128"/>
                        <a:ea typeface="HG丸ｺﾞｼｯｸM-PRO" pitchFamily="50" charset="-128"/>
                      </a:endParaRPr>
                    </a:p>
                  </a:txBody>
                  <a:tcPr marL="91518" marR="91518"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1040</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1048</a:t>
                      </a:r>
                    </a:p>
                  </a:txBody>
                  <a:tcPr marL="45759" marR="45759" marT="45713" marB="45713" anchor="ctr"/>
                </a:tc>
                <a:tc>
                  <a:txBody>
                    <a:bodyPr/>
                    <a:lstStyle/>
                    <a:p>
                      <a:pPr algn="ctr">
                        <a:lnSpc>
                          <a:spcPct val="100000"/>
                        </a:lnSpc>
                      </a:pPr>
                      <a:r>
                        <a:rPr kumimoji="1" lang="en-US" altLang="ja-JP" sz="900" spc="0" dirty="0" smtClean="0">
                          <a:latin typeface="HG丸ｺﾞｼｯｸM-PRO" pitchFamily="50" charset="-128"/>
                          <a:ea typeface="HG丸ｺﾞｼｯｸM-PRO" pitchFamily="50" charset="-128"/>
                        </a:rPr>
                        <a:t>1276</a:t>
                      </a:r>
                    </a:p>
                  </a:txBody>
                  <a:tcPr marL="45759" marR="45759" marT="45713" marB="45713" anchor="ctr"/>
                </a:tc>
                <a:extLst>
                  <a:ext uri="{0D108BD9-81ED-4DB2-BD59-A6C34878D82A}">
                    <a16:rowId xmlns:a16="http://schemas.microsoft.com/office/drawing/2014/main" val="10006"/>
                  </a:ext>
                </a:extLst>
              </a:tr>
            </a:tbl>
          </a:graphicData>
        </a:graphic>
      </p:graphicFrame>
      <p:sp>
        <p:nvSpPr>
          <p:cNvPr id="23" name="AutoShape 14"/>
          <p:cNvSpPr>
            <a:spLocks noChangeArrowheads="1"/>
          </p:cNvSpPr>
          <p:nvPr/>
        </p:nvSpPr>
        <p:spPr bwMode="auto">
          <a:xfrm>
            <a:off x="7534275" y="5797550"/>
            <a:ext cx="2808288" cy="1112838"/>
          </a:xfrm>
          <a:prstGeom prst="roundRect">
            <a:avLst>
              <a:gd name="adj" fmla="val 16667"/>
            </a:avLst>
          </a:prstGeom>
          <a:solidFill>
            <a:schemeClr val="bg1"/>
          </a:solidFill>
          <a:ln w="19050" algn="ctr">
            <a:solidFill>
              <a:schemeClr val="accent5">
                <a:lumMod val="75000"/>
              </a:schemeClr>
            </a:solidFill>
            <a:round/>
            <a:headEnd/>
            <a:tailEnd/>
          </a:ln>
        </p:spPr>
        <p:txBody>
          <a:bodyPr wrap="none" lIns="91434" tIns="45718" rIns="91434" bIns="45718" anchor="ctr"/>
          <a:lstStyle/>
          <a:p>
            <a:pPr eaLnBrk="1" fontAlgn="auto" hangingPunct="1">
              <a:spcBef>
                <a:spcPts val="0"/>
              </a:spcBef>
              <a:spcAft>
                <a:spcPts val="0"/>
              </a:spcAft>
              <a:defRPr/>
            </a:pPr>
            <a:r>
              <a:rPr lang="ja-JP" altLang="en-US" dirty="0">
                <a:ln w="0"/>
                <a:effectLst>
                  <a:outerShdw blurRad="38100" dist="19050" dir="2700000" algn="tl" rotWithShape="0">
                    <a:schemeClr val="dk1">
                      <a:alpha val="40000"/>
                    </a:schemeClr>
                  </a:outerShdw>
                </a:effectLst>
                <a:latin typeface="+mn-lt"/>
                <a:ea typeface="+mn-ea"/>
              </a:rPr>
              <a:t>　　</a:t>
            </a:r>
            <a:endParaRPr lang="en-US" altLang="ja-JP" dirty="0">
              <a:ln w="0"/>
              <a:effectLst>
                <a:outerShdw blurRad="38100" dist="19050" dir="2700000" algn="tl" rotWithShape="0">
                  <a:schemeClr val="dk1">
                    <a:alpha val="40000"/>
                  </a:schemeClr>
                </a:outerShdw>
              </a:effectLst>
              <a:latin typeface="+mn-lt"/>
              <a:ea typeface="+mn-ea"/>
            </a:endParaRPr>
          </a:p>
          <a:p>
            <a:pPr eaLnBrk="1" fontAlgn="auto" hangingPunct="1">
              <a:spcBef>
                <a:spcPts val="0"/>
              </a:spcBef>
              <a:spcAft>
                <a:spcPts val="0"/>
              </a:spcAft>
              <a:defRPr/>
            </a:pPr>
            <a:r>
              <a:rPr lang="ja-JP" altLang="en-US" dirty="0">
                <a:ln w="0"/>
                <a:effectLst>
                  <a:outerShdw blurRad="38100" dist="19050" dir="2700000" algn="tl" rotWithShape="0">
                    <a:schemeClr val="dk1">
                      <a:alpha val="40000"/>
                    </a:schemeClr>
                  </a:outerShdw>
                </a:effectLst>
                <a:latin typeface="+mn-lt"/>
                <a:ea typeface="+mn-ea"/>
              </a:rPr>
              <a:t>　　</a:t>
            </a:r>
            <a:r>
              <a:rPr lang="ja-JP" altLang="en-US" dirty="0">
                <a:ln w="0"/>
                <a:solidFill>
                  <a:srgbClr val="0000FF"/>
                </a:solidFill>
                <a:effectLst>
                  <a:outerShdw blurRad="38100" dist="19050" dir="2700000" algn="tl" rotWithShape="0">
                    <a:schemeClr val="dk1">
                      <a:alpha val="40000"/>
                    </a:schemeClr>
                  </a:outerShdw>
                </a:effectLst>
                <a:latin typeface="+mn-lt"/>
                <a:ea typeface="+mn-ea"/>
              </a:rPr>
              <a:t>　</a:t>
            </a:r>
            <a:r>
              <a:rPr lang="ja-JP" altLang="en-US" sz="1600" u="sng" dirty="0">
                <a:ln w="0"/>
                <a:solidFill>
                  <a:srgbClr val="0000FF"/>
                </a:solidFill>
                <a:effectLst>
                  <a:outerShdw blurRad="38100" dist="19050" dir="2700000" algn="tl" rotWithShape="0">
                    <a:schemeClr val="dk1">
                      <a:alpha val="40000"/>
                    </a:schemeClr>
                  </a:outerShdw>
                </a:effectLst>
                <a:latin typeface="+mn-lt"/>
                <a:ea typeface="+mn-ea"/>
              </a:rPr>
              <a:t>児童手当担当窓口</a:t>
            </a:r>
            <a:endParaRPr lang="en-US" altLang="ja-JP" sz="1600" u="sng" dirty="0">
              <a:ln w="0"/>
              <a:solidFill>
                <a:srgbClr val="0000FF"/>
              </a:solidFill>
              <a:effectLst>
                <a:outerShdw blurRad="38100" dist="19050" dir="2700000" algn="tl" rotWithShape="0">
                  <a:schemeClr val="dk1">
                    <a:alpha val="40000"/>
                  </a:schemeClr>
                </a:outerShdw>
              </a:effectLst>
              <a:latin typeface="+mn-lt"/>
              <a:ea typeface="+mn-ea"/>
            </a:endParaRPr>
          </a:p>
          <a:p>
            <a:pPr eaLnBrk="1" fontAlgn="auto" hangingPunct="1">
              <a:spcBef>
                <a:spcPts val="0"/>
              </a:spcBef>
              <a:spcAft>
                <a:spcPts val="0"/>
              </a:spcAft>
              <a:defRPr/>
            </a:pPr>
            <a:r>
              <a:rPr lang="ja-JP" altLang="en-US" sz="1600" dirty="0">
                <a:ln w="0"/>
                <a:solidFill>
                  <a:srgbClr val="0000FF"/>
                </a:solidFill>
                <a:effectLst>
                  <a:outerShdw blurRad="38100" dist="19050" dir="2700000" algn="tl" rotWithShape="0">
                    <a:schemeClr val="dk1">
                      <a:alpha val="40000"/>
                    </a:schemeClr>
                  </a:outerShdw>
                </a:effectLst>
                <a:latin typeface="+mn-lt"/>
                <a:ea typeface="+mn-ea"/>
              </a:rPr>
              <a:t>　  山鹿市役所　福祉援護課</a:t>
            </a:r>
            <a:endParaRPr lang="en-US" altLang="ja-JP" sz="1600" dirty="0">
              <a:ln w="0"/>
              <a:solidFill>
                <a:srgbClr val="0000FF"/>
              </a:solidFill>
              <a:effectLst>
                <a:outerShdw blurRad="38100" dist="19050" dir="2700000" algn="tl" rotWithShape="0">
                  <a:schemeClr val="dk1">
                    <a:alpha val="40000"/>
                  </a:schemeClr>
                </a:outerShdw>
              </a:effectLst>
              <a:latin typeface="+mn-lt"/>
              <a:ea typeface="+mn-ea"/>
            </a:endParaRPr>
          </a:p>
          <a:p>
            <a:pPr eaLnBrk="1" fontAlgn="auto" hangingPunct="1">
              <a:spcBef>
                <a:spcPts val="0"/>
              </a:spcBef>
              <a:spcAft>
                <a:spcPts val="0"/>
              </a:spcAft>
              <a:defRPr/>
            </a:pPr>
            <a:r>
              <a:rPr lang="ja-JP" altLang="en-US" dirty="0">
                <a:ln w="0"/>
                <a:solidFill>
                  <a:srgbClr val="0000FF"/>
                </a:solidFill>
                <a:effectLst>
                  <a:outerShdw blurRad="38100" dist="19050" dir="2700000" algn="tl" rotWithShape="0">
                    <a:schemeClr val="dk1">
                      <a:alpha val="40000"/>
                    </a:schemeClr>
                  </a:outerShdw>
                </a:effectLst>
                <a:latin typeface="+mn-lt"/>
                <a:ea typeface="+mn-ea"/>
              </a:rPr>
              <a:t>　　　</a:t>
            </a:r>
            <a:r>
              <a:rPr lang="ja-JP" altLang="en-US" sz="1400" dirty="0">
                <a:ln w="0"/>
                <a:solidFill>
                  <a:srgbClr val="0000FF"/>
                </a:solidFill>
                <a:effectLst>
                  <a:outerShdw blurRad="38100" dist="19050" dir="2700000" algn="tl" rotWithShape="0">
                    <a:schemeClr val="dk1">
                      <a:alpha val="40000"/>
                    </a:schemeClr>
                  </a:outerShdw>
                </a:effectLst>
                <a:latin typeface="+mn-lt"/>
                <a:ea typeface="+mn-ea"/>
              </a:rPr>
              <a:t>ＴＥＬ</a:t>
            </a:r>
            <a:r>
              <a:rPr lang="ja-JP" altLang="en-US" sz="1400" dirty="0">
                <a:ln w="0"/>
                <a:solidFill>
                  <a:srgbClr val="0000FF"/>
                </a:solidFill>
                <a:effectLst>
                  <a:outerShdw blurRad="38100" dist="19050" dir="2700000" algn="tl" rotWithShape="0">
                    <a:schemeClr val="dk1">
                      <a:alpha val="40000"/>
                    </a:schemeClr>
                  </a:outerShdw>
                </a:effectLst>
                <a:latin typeface="+mn-lt"/>
                <a:ea typeface="+mn-ea"/>
                <a:sym typeface="Wingdings" panose="05000000000000000000" pitchFamily="2" charset="2"/>
              </a:rPr>
              <a:t>（</a:t>
            </a:r>
            <a:r>
              <a:rPr lang="en-US" altLang="ja-JP" sz="1400" dirty="0">
                <a:ln w="0"/>
                <a:solidFill>
                  <a:srgbClr val="0000FF"/>
                </a:solidFill>
                <a:effectLst>
                  <a:outerShdw blurRad="38100" dist="19050" dir="2700000" algn="tl" rotWithShape="0">
                    <a:schemeClr val="dk1">
                      <a:alpha val="40000"/>
                    </a:schemeClr>
                  </a:outerShdw>
                </a:effectLst>
                <a:latin typeface="+mn-lt"/>
                <a:ea typeface="+mn-ea"/>
                <a:sym typeface="Wingdings" panose="05000000000000000000" pitchFamily="2" charset="2"/>
              </a:rPr>
              <a:t>0968</a:t>
            </a:r>
            <a:r>
              <a:rPr lang="ja-JP" altLang="en-US" sz="1400" dirty="0">
                <a:ln w="0"/>
                <a:solidFill>
                  <a:srgbClr val="0000FF"/>
                </a:solidFill>
                <a:effectLst>
                  <a:outerShdw blurRad="38100" dist="19050" dir="2700000" algn="tl" rotWithShape="0">
                    <a:schemeClr val="dk1">
                      <a:alpha val="40000"/>
                    </a:schemeClr>
                  </a:outerShdw>
                </a:effectLst>
                <a:latin typeface="+mn-lt"/>
                <a:ea typeface="+mn-ea"/>
                <a:sym typeface="Wingdings" panose="05000000000000000000" pitchFamily="2" charset="2"/>
              </a:rPr>
              <a:t>）</a:t>
            </a:r>
            <a:r>
              <a:rPr lang="en-US" altLang="ja-JP" sz="1400" dirty="0">
                <a:ln w="0"/>
                <a:solidFill>
                  <a:srgbClr val="0000FF"/>
                </a:solidFill>
                <a:effectLst>
                  <a:outerShdw blurRad="38100" dist="19050" dir="2700000" algn="tl" rotWithShape="0">
                    <a:schemeClr val="dk1">
                      <a:alpha val="40000"/>
                    </a:schemeClr>
                  </a:outerShdw>
                </a:effectLst>
                <a:latin typeface="+mn-lt"/>
                <a:ea typeface="+mn-ea"/>
                <a:sym typeface="Wingdings" panose="05000000000000000000" pitchFamily="2" charset="2"/>
              </a:rPr>
              <a:t>43-0052</a:t>
            </a:r>
            <a:endParaRPr lang="en-US" altLang="ja-JP" sz="1400" dirty="0">
              <a:ln w="0"/>
              <a:solidFill>
                <a:srgbClr val="0000FF"/>
              </a:solidFill>
              <a:effectLst>
                <a:outerShdw blurRad="38100" dist="19050" dir="2700000" algn="tl" rotWithShape="0">
                  <a:schemeClr val="dk1">
                    <a:alpha val="40000"/>
                  </a:schemeClr>
                </a:outerShdw>
              </a:effectLst>
              <a:latin typeface="+mn-lt"/>
              <a:ea typeface="+mn-ea"/>
            </a:endParaRPr>
          </a:p>
          <a:p>
            <a:pPr eaLnBrk="1" fontAlgn="auto" hangingPunct="1">
              <a:spcBef>
                <a:spcPts val="0"/>
              </a:spcBef>
              <a:spcAft>
                <a:spcPts val="0"/>
              </a:spcAft>
              <a:defRPr/>
            </a:pPr>
            <a:endParaRPr lang="ja-JP" altLang="en-US" dirty="0">
              <a:ln w="0"/>
              <a:effectLst>
                <a:outerShdw blurRad="38100" dist="19050" dir="2700000" algn="tl" rotWithShape="0">
                  <a:schemeClr val="dk1">
                    <a:alpha val="40000"/>
                  </a:schemeClr>
                </a:outerShdw>
              </a:effectLst>
              <a:latin typeface="+mn-lt"/>
              <a:ea typeface="+mn-ea"/>
            </a:endParaRPr>
          </a:p>
        </p:txBody>
      </p:sp>
      <p:sp>
        <p:nvSpPr>
          <p:cNvPr id="3132" name="AutoShape 16"/>
          <p:cNvSpPr>
            <a:spLocks noChangeArrowheads="1"/>
          </p:cNvSpPr>
          <p:nvPr/>
        </p:nvSpPr>
        <p:spPr bwMode="auto">
          <a:xfrm>
            <a:off x="7729538" y="7054850"/>
            <a:ext cx="2417762" cy="2159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lIns="91434" tIns="45718" rIns="91434" bIns="45718"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000" b="1">
                <a:ea typeface="HG丸ｺﾞｼｯｸM-PRO" panose="020F0600000000000000" pitchFamily="50" charset="-128"/>
              </a:rPr>
              <a:t>内閣府・都道府県・市区町村</a:t>
            </a:r>
          </a:p>
        </p:txBody>
      </p:sp>
      <p:sp>
        <p:nvSpPr>
          <p:cNvPr id="3133" name="テキスト ボックス 30"/>
          <p:cNvSpPr txBox="1">
            <a:spLocks noChangeArrowheads="1"/>
          </p:cNvSpPr>
          <p:nvPr/>
        </p:nvSpPr>
        <p:spPr bwMode="auto">
          <a:xfrm>
            <a:off x="7275513" y="5151438"/>
            <a:ext cx="3240087" cy="60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8" rIns="91434" bIns="45718">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10000"/>
              </a:lnSpc>
              <a:spcBef>
                <a:spcPct val="0"/>
              </a:spcBef>
              <a:buFontTx/>
              <a:buNone/>
            </a:pPr>
            <a:r>
              <a:rPr lang="ja-JP" altLang="en-US" sz="1600" b="1" u="sng">
                <a:solidFill>
                  <a:srgbClr val="C00000"/>
                </a:solidFill>
                <a:latin typeface="HG丸ｺﾞｼｯｸM-PRO" panose="020F0600000000000000" pitchFamily="50" charset="-128"/>
                <a:ea typeface="HG丸ｺﾞｼｯｸM-PRO" panose="020F0600000000000000" pitchFamily="50" charset="-128"/>
              </a:rPr>
              <a:t>現況届が</a:t>
            </a:r>
            <a:endParaRPr lang="en-US" altLang="ja-JP" sz="1600" b="1" u="sng">
              <a:solidFill>
                <a:srgbClr val="C00000"/>
              </a:solidFill>
              <a:latin typeface="HG丸ｺﾞｼｯｸM-PRO" panose="020F0600000000000000" pitchFamily="50" charset="-128"/>
              <a:ea typeface="HG丸ｺﾞｼｯｸM-PRO" panose="020F0600000000000000" pitchFamily="50" charset="-128"/>
            </a:endParaRPr>
          </a:p>
          <a:p>
            <a:pPr algn="ctr" eaLnBrk="1" hangingPunct="1">
              <a:lnSpc>
                <a:spcPct val="110000"/>
              </a:lnSpc>
              <a:spcBef>
                <a:spcPct val="0"/>
              </a:spcBef>
              <a:buFontTx/>
              <a:buNone/>
            </a:pPr>
            <a:r>
              <a:rPr lang="ja-JP" altLang="en-US" sz="1600" b="1" u="sng">
                <a:solidFill>
                  <a:srgbClr val="C00000"/>
                </a:solidFill>
                <a:latin typeface="HG丸ｺﾞｼｯｸM-PRO" panose="020F0600000000000000" pitchFamily="50" charset="-128"/>
                <a:ea typeface="HG丸ｺﾞｼｯｸM-PRO" panose="020F0600000000000000" pitchFamily="50" charset="-128"/>
              </a:rPr>
              <a:t>原則提出不要となりました！</a:t>
            </a:r>
            <a:endParaRPr lang="en-US" altLang="ja-JP" sz="2400" b="1" u="sng">
              <a:solidFill>
                <a:srgbClr val="C00000"/>
              </a:solidFill>
              <a:latin typeface="HG丸ｺﾞｼｯｸM-PRO" panose="020F0600000000000000" pitchFamily="50" charset="-128"/>
              <a:ea typeface="HG丸ｺﾞｼｯｸM-PRO" panose="020F0600000000000000" pitchFamily="50" charset="-128"/>
            </a:endParaRPr>
          </a:p>
        </p:txBody>
      </p:sp>
      <p:sp>
        <p:nvSpPr>
          <p:cNvPr id="36" name="Rectangle 9"/>
          <p:cNvSpPr>
            <a:spLocks noChangeArrowheads="1"/>
          </p:cNvSpPr>
          <p:nvPr/>
        </p:nvSpPr>
        <p:spPr bwMode="auto">
          <a:xfrm>
            <a:off x="395288" y="3695700"/>
            <a:ext cx="3024187" cy="2554288"/>
          </a:xfrm>
          <a:prstGeom prst="rect">
            <a:avLst/>
          </a:prstGeom>
          <a:noFill/>
          <a:ln w="9525">
            <a:noFill/>
            <a:miter lim="800000"/>
            <a:headEnd/>
            <a:tailEnd/>
          </a:ln>
          <a:effectLst/>
        </p:spPr>
        <p:txBody>
          <a:bodyPr lIns="91434" tIns="45718" rIns="91434" bIns="45718">
            <a:spAutoFit/>
          </a:bodyPr>
          <a:lstStyle/>
          <a:p>
            <a:pPr marL="180975" indent="-180975" eaLnBrk="1" hangingPunct="1">
              <a:defRPr/>
            </a:pPr>
            <a:r>
              <a:rPr lang="ja-JP" altLang="en-US" sz="1000" dirty="0">
                <a:latin typeface="HG丸ｺﾞｼｯｸM-PRO" pitchFamily="50" charset="-128"/>
                <a:ea typeface="HG丸ｺﾞｼｯｸM-PRO" pitchFamily="50" charset="-128"/>
                <a:cs typeface="Lucida Sans" pitchFamily="34" charset="0"/>
              </a:rPr>
              <a:t>１．児童を養育しなくなったことなどにより、</a:t>
            </a:r>
            <a:r>
              <a:rPr lang="ja-JP" altLang="en-US" sz="1000" b="1" dirty="0">
                <a:solidFill>
                  <a:srgbClr val="C00000"/>
                </a:solidFill>
                <a:latin typeface="HG丸ｺﾞｼｯｸM-PRO" pitchFamily="50" charset="-128"/>
                <a:ea typeface="HG丸ｺﾞｼｯｸM-PRO" pitchFamily="50" charset="-128"/>
                <a:cs typeface="Lucida Sans" pitchFamily="34" charset="0"/>
              </a:rPr>
              <a:t>支給対象となる児童がいなくなったとき</a:t>
            </a:r>
            <a:endParaRPr lang="en-US" altLang="ja-JP" sz="1000" b="1" dirty="0">
              <a:solidFill>
                <a:srgbClr val="C00000"/>
              </a:solidFill>
              <a:latin typeface="HG丸ｺﾞｼｯｸM-PRO" pitchFamily="50" charset="-128"/>
              <a:ea typeface="HG丸ｺﾞｼｯｸM-PRO" pitchFamily="50" charset="-128"/>
              <a:cs typeface="Lucida Sans" pitchFamily="34" charset="0"/>
            </a:endParaRPr>
          </a:p>
          <a:p>
            <a:pPr marL="180975" indent="-180975" eaLnBrk="1" hangingPunct="1">
              <a:defRPr/>
            </a:pPr>
            <a:endParaRPr lang="en-US" altLang="ja-JP" sz="500" b="1" dirty="0">
              <a:solidFill>
                <a:srgbClr val="C00000"/>
              </a:solidFill>
              <a:latin typeface="HG丸ｺﾞｼｯｸM-PRO" pitchFamily="50" charset="-128"/>
              <a:ea typeface="HG丸ｺﾞｼｯｸM-PRO" pitchFamily="50" charset="-128"/>
              <a:cs typeface="Lucida Sans" pitchFamily="34" charset="0"/>
            </a:endParaRPr>
          </a:p>
          <a:p>
            <a:pPr marL="180975" indent="-180975" eaLnBrk="1" hangingPunct="1">
              <a:defRPr/>
            </a:pPr>
            <a:r>
              <a:rPr lang="ja-JP" altLang="en-US" sz="1000" dirty="0">
                <a:latin typeface="HG丸ｺﾞｼｯｸM-PRO" pitchFamily="50" charset="-128"/>
                <a:ea typeface="HG丸ｺﾞｼｯｸM-PRO" pitchFamily="50" charset="-128"/>
                <a:cs typeface="Lucida Sans" pitchFamily="34" charset="0"/>
              </a:rPr>
              <a:t>２．受給者や配偶者、児童の</a:t>
            </a:r>
            <a:r>
              <a:rPr lang="ja-JP" altLang="en-US" sz="1000" b="1" dirty="0">
                <a:solidFill>
                  <a:srgbClr val="C00000"/>
                </a:solidFill>
                <a:latin typeface="HG丸ｺﾞｼｯｸM-PRO" pitchFamily="50" charset="-128"/>
                <a:ea typeface="HG丸ｺﾞｼｯｸM-PRO" pitchFamily="50" charset="-128"/>
                <a:cs typeface="Lucida Sans" pitchFamily="34" charset="0"/>
              </a:rPr>
              <a:t>住所が変わったとき</a:t>
            </a:r>
            <a:r>
              <a:rPr lang="ja-JP" altLang="en-US" sz="1000" dirty="0">
                <a:latin typeface="HG丸ｺﾞｼｯｸM-PRO" pitchFamily="50" charset="-128"/>
                <a:ea typeface="HG丸ｺﾞｼｯｸM-PRO" pitchFamily="50" charset="-128"/>
                <a:cs typeface="Lucida Sans" pitchFamily="34" charset="0"/>
              </a:rPr>
              <a:t>（他の市区町村や海外への転出を含む）</a:t>
            </a:r>
            <a:endParaRPr lang="en-US" altLang="ja-JP" sz="300" dirty="0">
              <a:solidFill>
                <a:schemeClr val="accent6">
                  <a:lumMod val="75000"/>
                </a:schemeClr>
              </a:solidFill>
              <a:latin typeface="HG丸ｺﾞｼｯｸM-PRO" pitchFamily="50" charset="-128"/>
              <a:ea typeface="HG丸ｺﾞｼｯｸM-PRO" pitchFamily="50" charset="-128"/>
              <a:cs typeface="Lucida Sans" pitchFamily="34" charset="0"/>
            </a:endParaRPr>
          </a:p>
          <a:p>
            <a:pPr marL="180975" indent="-180975" eaLnBrk="1" hangingPunct="1">
              <a:defRPr/>
            </a:pPr>
            <a:endParaRPr lang="en-US" altLang="ja-JP" sz="500" dirty="0">
              <a:latin typeface="HG丸ｺﾞｼｯｸM-PRO" pitchFamily="50" charset="-128"/>
              <a:ea typeface="HG丸ｺﾞｼｯｸM-PRO" pitchFamily="50" charset="-128"/>
              <a:cs typeface="Lucida Sans" pitchFamily="34" charset="0"/>
            </a:endParaRPr>
          </a:p>
          <a:p>
            <a:pPr marL="180975" indent="-180975" eaLnBrk="1" hangingPunct="1">
              <a:defRPr/>
            </a:pPr>
            <a:r>
              <a:rPr lang="ja-JP" altLang="en-US" sz="1000" dirty="0">
                <a:latin typeface="HG丸ｺﾞｼｯｸM-PRO" pitchFamily="50" charset="-128"/>
                <a:ea typeface="HG丸ｺﾞｼｯｸM-PRO" pitchFamily="50" charset="-128"/>
                <a:cs typeface="Lucida Sans" pitchFamily="34" charset="0"/>
              </a:rPr>
              <a:t>３．受給者や配偶者、児童の</a:t>
            </a:r>
            <a:r>
              <a:rPr lang="ja-JP" altLang="en-US" sz="1000" b="1" dirty="0">
                <a:solidFill>
                  <a:srgbClr val="C00000"/>
                </a:solidFill>
                <a:latin typeface="HG丸ｺﾞｼｯｸM-PRO" pitchFamily="50" charset="-128"/>
                <a:ea typeface="HG丸ｺﾞｼｯｸM-PRO" pitchFamily="50" charset="-128"/>
                <a:cs typeface="Lucida Sans" pitchFamily="34" charset="0"/>
              </a:rPr>
              <a:t>氏名が変わったとき</a:t>
            </a:r>
            <a:endParaRPr lang="en-US" altLang="ja-JP" sz="300" dirty="0">
              <a:latin typeface="HG丸ｺﾞｼｯｸM-PRO" pitchFamily="50" charset="-128"/>
              <a:ea typeface="HG丸ｺﾞｼｯｸM-PRO" pitchFamily="50" charset="-128"/>
              <a:cs typeface="Lucida Sans" pitchFamily="34" charset="0"/>
            </a:endParaRPr>
          </a:p>
          <a:p>
            <a:pPr marL="180975" indent="-180975" eaLnBrk="1" hangingPunct="1">
              <a:defRPr/>
            </a:pPr>
            <a:endParaRPr lang="en-US" altLang="ja-JP" sz="500" dirty="0">
              <a:latin typeface="HG丸ｺﾞｼｯｸM-PRO" pitchFamily="50" charset="-128"/>
              <a:ea typeface="HG丸ｺﾞｼｯｸM-PRO" pitchFamily="50" charset="-128"/>
              <a:cs typeface="Lucida Sans" pitchFamily="34" charset="0"/>
            </a:endParaRPr>
          </a:p>
          <a:p>
            <a:pPr marL="180975" indent="-180975" eaLnBrk="1" hangingPunct="1">
              <a:defRPr/>
            </a:pPr>
            <a:r>
              <a:rPr lang="ja-JP" altLang="en-US" sz="1000" dirty="0">
                <a:latin typeface="HG丸ｺﾞｼｯｸM-PRO" pitchFamily="50" charset="-128"/>
                <a:ea typeface="HG丸ｺﾞｼｯｸM-PRO" pitchFamily="50" charset="-128"/>
                <a:cs typeface="Lucida Sans" pitchFamily="34" charset="0"/>
              </a:rPr>
              <a:t>４．一緒に児童を養育する</a:t>
            </a:r>
            <a:r>
              <a:rPr lang="ja-JP" altLang="en-US" sz="1000" b="1" dirty="0">
                <a:solidFill>
                  <a:srgbClr val="C00000"/>
                </a:solidFill>
                <a:latin typeface="HG丸ｺﾞｼｯｸM-PRO" pitchFamily="50" charset="-128"/>
                <a:ea typeface="HG丸ｺﾞｼｯｸM-PRO" pitchFamily="50" charset="-128"/>
                <a:cs typeface="Lucida Sans" pitchFamily="34" charset="0"/>
              </a:rPr>
              <a:t>配偶者を有するに至ったとき</a:t>
            </a:r>
            <a:r>
              <a:rPr lang="ja-JP" altLang="en-US" sz="1000" dirty="0">
                <a:latin typeface="HG丸ｺﾞｼｯｸM-PRO" pitchFamily="50" charset="-128"/>
                <a:ea typeface="HG丸ｺﾞｼｯｸM-PRO" pitchFamily="50" charset="-128"/>
                <a:cs typeface="Lucida Sans" pitchFamily="34" charset="0"/>
              </a:rPr>
              <a:t>、または児童を養育していた</a:t>
            </a:r>
            <a:r>
              <a:rPr lang="ja-JP" altLang="en-US" sz="1000" b="1" dirty="0">
                <a:solidFill>
                  <a:srgbClr val="C00000"/>
                </a:solidFill>
                <a:latin typeface="HG丸ｺﾞｼｯｸM-PRO" pitchFamily="50" charset="-128"/>
                <a:ea typeface="HG丸ｺﾞｼｯｸM-PRO" pitchFamily="50" charset="-128"/>
                <a:cs typeface="Lucida Sans" pitchFamily="34" charset="0"/>
              </a:rPr>
              <a:t>配偶者がいなくなったとき</a:t>
            </a:r>
            <a:endParaRPr lang="en-US" altLang="ja-JP" sz="500" dirty="0">
              <a:latin typeface="HG丸ｺﾞｼｯｸM-PRO" pitchFamily="50" charset="-128"/>
              <a:ea typeface="HG丸ｺﾞｼｯｸM-PRO" pitchFamily="50" charset="-128"/>
              <a:cs typeface="Lucida Sans" pitchFamily="34" charset="0"/>
            </a:endParaRPr>
          </a:p>
          <a:p>
            <a:pPr marL="180975" indent="-180975" eaLnBrk="1" hangingPunct="1">
              <a:defRPr/>
            </a:pPr>
            <a:endParaRPr lang="en-US" altLang="ja-JP" sz="500" dirty="0">
              <a:latin typeface="HG丸ｺﾞｼｯｸM-PRO" pitchFamily="50" charset="-128"/>
              <a:ea typeface="HG丸ｺﾞｼｯｸM-PRO" pitchFamily="50" charset="-128"/>
              <a:cs typeface="Lucida Sans" pitchFamily="34" charset="0"/>
            </a:endParaRPr>
          </a:p>
          <a:p>
            <a:pPr marL="180975" indent="-180975" eaLnBrk="1" hangingPunct="1">
              <a:defRPr/>
            </a:pPr>
            <a:r>
              <a:rPr lang="ja-JP" altLang="en-US" sz="1000" dirty="0">
                <a:latin typeface="HG丸ｺﾞｼｯｸM-PRO" pitchFamily="50" charset="-128"/>
                <a:ea typeface="HG丸ｺﾞｼｯｸM-PRO" pitchFamily="50" charset="-128"/>
                <a:cs typeface="Lucida Sans" pitchFamily="34" charset="0"/>
              </a:rPr>
              <a:t>５．受給者の</a:t>
            </a:r>
            <a:r>
              <a:rPr lang="ja-JP" altLang="en-US" sz="1000" b="1" dirty="0">
                <a:solidFill>
                  <a:srgbClr val="C00000"/>
                </a:solidFill>
                <a:latin typeface="HG丸ｺﾞｼｯｸM-PRO" pitchFamily="50" charset="-128"/>
                <a:ea typeface="HG丸ｺﾞｼｯｸM-PRO" pitchFamily="50" charset="-128"/>
                <a:cs typeface="Lucida Sans" pitchFamily="34" charset="0"/>
              </a:rPr>
              <a:t>加入する年金が変わったとき</a:t>
            </a:r>
            <a:r>
              <a:rPr lang="ja-JP" altLang="en-US" sz="1000" dirty="0">
                <a:latin typeface="HG丸ｺﾞｼｯｸM-PRO" pitchFamily="50" charset="-128"/>
                <a:ea typeface="HG丸ｺﾞｼｯｸM-PRO" pitchFamily="50" charset="-128"/>
                <a:cs typeface="Lucida Sans" pitchFamily="34" charset="0"/>
              </a:rPr>
              <a:t>（受給者が公務員になったときを含む）</a:t>
            </a:r>
            <a:endParaRPr lang="en-US" altLang="ja-JP" sz="1000" dirty="0">
              <a:latin typeface="HG丸ｺﾞｼｯｸM-PRO" pitchFamily="50" charset="-128"/>
              <a:ea typeface="HG丸ｺﾞｼｯｸM-PRO" pitchFamily="50" charset="-128"/>
              <a:cs typeface="Lucida Sans" pitchFamily="34" charset="0"/>
            </a:endParaRPr>
          </a:p>
          <a:p>
            <a:pPr marL="180975" indent="-180975" eaLnBrk="1" hangingPunct="1">
              <a:defRPr/>
            </a:pPr>
            <a:endParaRPr lang="en-US" altLang="ja-JP" sz="500" dirty="0">
              <a:latin typeface="HG丸ｺﾞｼｯｸM-PRO" pitchFamily="50" charset="-128"/>
              <a:ea typeface="HG丸ｺﾞｼｯｸM-PRO" pitchFamily="50" charset="-128"/>
              <a:cs typeface="Lucida Sans" pitchFamily="34" charset="0"/>
            </a:endParaRPr>
          </a:p>
          <a:p>
            <a:pPr marL="180975" indent="-180975" eaLnBrk="1" hangingPunct="1">
              <a:defRPr/>
            </a:pPr>
            <a:r>
              <a:rPr lang="ja-JP" altLang="en-US" sz="1000" dirty="0">
                <a:latin typeface="HG丸ｺﾞｼｯｸM-PRO" pitchFamily="50" charset="-128"/>
                <a:ea typeface="HG丸ｺﾞｼｯｸM-PRO" pitchFamily="50" charset="-128"/>
                <a:cs typeface="Lucida Sans" pitchFamily="34" charset="0"/>
              </a:rPr>
              <a:t>６．国内で児童を養育している者として、海外に住んでいる父母から</a:t>
            </a:r>
            <a:r>
              <a:rPr lang="ja-JP" altLang="en-US" sz="1000" b="1" dirty="0">
                <a:solidFill>
                  <a:srgbClr val="C00000"/>
                </a:solidFill>
                <a:latin typeface="HG丸ｺﾞｼｯｸM-PRO" pitchFamily="50" charset="-128"/>
                <a:ea typeface="HG丸ｺﾞｼｯｸM-PRO" pitchFamily="50" charset="-128"/>
                <a:cs typeface="Lucida Sans" pitchFamily="34" charset="0"/>
              </a:rPr>
              <a:t>「父母指定者」</a:t>
            </a:r>
            <a:r>
              <a:rPr lang="ja-JP" altLang="en-US" sz="1000" dirty="0">
                <a:latin typeface="HG丸ｺﾞｼｯｸM-PRO" pitchFamily="50" charset="-128"/>
                <a:ea typeface="HG丸ｺﾞｼｯｸM-PRO" pitchFamily="50" charset="-128"/>
                <a:cs typeface="Lucida Sans" pitchFamily="34" charset="0"/>
              </a:rPr>
              <a:t>の指定を受けるとき</a:t>
            </a:r>
            <a:endParaRPr lang="en-US" altLang="ja-JP" sz="1000" dirty="0">
              <a:latin typeface="HG丸ｺﾞｼｯｸM-PRO" pitchFamily="50" charset="-128"/>
              <a:ea typeface="HG丸ｺﾞｼｯｸM-PRO" pitchFamily="50" charset="-128"/>
              <a:cs typeface="Lucida Sans" pitchFamily="34" charset="0"/>
            </a:endParaRPr>
          </a:p>
        </p:txBody>
      </p:sp>
      <p:sp>
        <p:nvSpPr>
          <p:cNvPr id="3135" name="正方形/長方形 36"/>
          <p:cNvSpPr>
            <a:spLocks noChangeArrowheads="1"/>
          </p:cNvSpPr>
          <p:nvPr/>
        </p:nvSpPr>
        <p:spPr bwMode="auto">
          <a:xfrm>
            <a:off x="395288" y="3141663"/>
            <a:ext cx="2952750" cy="554037"/>
          </a:xfrm>
          <a:prstGeom prst="rect">
            <a:avLst/>
          </a:prstGeom>
          <a:solidFill>
            <a:srgbClr val="003399"/>
          </a:solidFill>
          <a:ln>
            <a:noFill/>
          </a:ln>
          <a:extLst>
            <a:ext uri="{91240B29-F687-4F45-9708-019B960494DF}">
              <a14:hiddenLine xmlns:a14="http://schemas.microsoft.com/office/drawing/2010/main" w="1905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100">
                <a:solidFill>
                  <a:schemeClr val="bg1"/>
                </a:solidFill>
                <a:latin typeface="HG丸ｺﾞｼｯｸM-PRO" panose="020F0600000000000000" pitchFamily="50" charset="-128"/>
                <a:ea typeface="HG丸ｺﾞｼｯｸM-PRO" panose="020F0600000000000000" pitchFamily="50" charset="-128"/>
              </a:rPr>
              <a:t>3</a:t>
            </a:r>
            <a:r>
              <a:rPr lang="ja-JP" altLang="en-US" sz="1100">
                <a:solidFill>
                  <a:schemeClr val="bg1"/>
                </a:solidFill>
                <a:latin typeface="HG丸ｺﾞｼｯｸM-PRO" panose="020F0600000000000000" pitchFamily="50" charset="-128"/>
                <a:ea typeface="HG丸ｺﾞｼｯｸM-PRO" panose="020F0600000000000000" pitchFamily="50" charset="-128"/>
              </a:rPr>
              <a:t>．以下の１～６に該当するときは、</a:t>
            </a:r>
            <a:endParaRPr lang="en-US" altLang="ja-JP" sz="1100">
              <a:solidFill>
                <a:schemeClr val="bg1"/>
              </a:solidFill>
              <a:latin typeface="HG丸ｺﾞｼｯｸM-PRO" panose="020F0600000000000000" pitchFamily="50" charset="-128"/>
              <a:ea typeface="HG丸ｺﾞｼｯｸM-PRO" panose="020F0600000000000000" pitchFamily="50" charset="-128"/>
            </a:endParaRPr>
          </a:p>
          <a:p>
            <a:pPr eaLnBrk="1" hangingPunct="1">
              <a:spcBef>
                <a:spcPct val="0"/>
              </a:spcBef>
              <a:buFontTx/>
              <a:buNone/>
            </a:pPr>
            <a:r>
              <a:rPr lang="ja-JP" altLang="en-US" sz="1100">
                <a:solidFill>
                  <a:schemeClr val="bg1"/>
                </a:solidFill>
                <a:latin typeface="HG丸ｺﾞｼｯｸM-PRO" panose="020F0600000000000000" pitchFamily="50" charset="-128"/>
                <a:ea typeface="HG丸ｺﾞｼｯｸM-PRO" panose="020F0600000000000000" pitchFamily="50" charset="-128"/>
              </a:rPr>
              <a:t>　お住まいの市区町村に届出が必要です。　　　　　　　　　　　　　</a:t>
            </a:r>
            <a:endParaRPr lang="en-US" altLang="ja-JP" sz="1100">
              <a:solidFill>
                <a:schemeClr val="bg1"/>
              </a:solidFill>
              <a:latin typeface="HG丸ｺﾞｼｯｸM-PRO" panose="020F0600000000000000" pitchFamily="50" charset="-128"/>
              <a:ea typeface="HG丸ｺﾞｼｯｸM-PRO" panose="020F0600000000000000" pitchFamily="50" charset="-128"/>
            </a:endParaRPr>
          </a:p>
          <a:p>
            <a:pPr algn="ctr" eaLnBrk="1" hangingPunct="1">
              <a:spcBef>
                <a:spcPct val="0"/>
              </a:spcBef>
              <a:buFontTx/>
              <a:buNone/>
            </a:pPr>
            <a:r>
              <a:rPr lang="ja-JP" altLang="en-US" sz="800">
                <a:solidFill>
                  <a:schemeClr val="bg1"/>
                </a:solidFill>
                <a:latin typeface="HG丸ｺﾞｼｯｸM-PRO" panose="020F0600000000000000" pitchFamily="50" charset="-128"/>
                <a:ea typeface="HG丸ｺﾞｼｯｸM-PRO" panose="020F0600000000000000" pitchFamily="50" charset="-128"/>
              </a:rPr>
              <a:t>　　　　　　　　　　　　　　（令和４年６月以降）</a:t>
            </a:r>
            <a:endParaRPr lang="en-US" altLang="ja-JP" sz="800">
              <a:solidFill>
                <a:schemeClr val="bg1"/>
              </a:solidFill>
              <a:latin typeface="HG丸ｺﾞｼｯｸM-PRO" panose="020F0600000000000000" pitchFamily="50" charset="-128"/>
              <a:ea typeface="HG丸ｺﾞｼｯｸM-PRO" panose="020F0600000000000000" pitchFamily="50" charset="-128"/>
            </a:endParaRPr>
          </a:p>
        </p:txBody>
      </p:sp>
      <p:sp>
        <p:nvSpPr>
          <p:cNvPr id="38" name="テキスト ボックス 37"/>
          <p:cNvSpPr txBox="1"/>
          <p:nvPr/>
        </p:nvSpPr>
        <p:spPr>
          <a:xfrm>
            <a:off x="7567613" y="998538"/>
            <a:ext cx="2659062" cy="93503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lIns="0" tIns="36000" rIns="0" bIns="36000">
            <a:spAutoFit/>
          </a:bodyPr>
          <a:lstStyle/>
          <a:p>
            <a:pPr algn="ctr" eaLnBrk="1" fontAlgn="auto" hangingPunct="1">
              <a:spcBef>
                <a:spcPts val="0"/>
              </a:spcBef>
              <a:spcAft>
                <a:spcPts val="0"/>
              </a:spcAft>
              <a:defRPr/>
            </a:pPr>
            <a:r>
              <a:rPr lang="ja-JP" altLang="en-US" sz="2800" spc="300" dirty="0">
                <a:latin typeface="HG丸ｺﾞｼｯｸM-PRO" panose="020F0600000000000000" pitchFamily="50" charset="-128"/>
                <a:ea typeface="HG丸ｺﾞｼｯｸM-PRO" panose="020F0600000000000000" pitchFamily="50" charset="-128"/>
              </a:rPr>
              <a:t>児童手当制度</a:t>
            </a:r>
            <a:endParaRPr lang="en-US" altLang="ja-JP" sz="2800" spc="300" dirty="0">
              <a:latin typeface="HG丸ｺﾞｼｯｸM-PRO" panose="020F0600000000000000" pitchFamily="50" charset="-128"/>
              <a:ea typeface="HG丸ｺﾞｼｯｸM-PRO" panose="020F0600000000000000" pitchFamily="50" charset="-128"/>
            </a:endParaRPr>
          </a:p>
          <a:p>
            <a:pPr algn="ctr" eaLnBrk="1" fontAlgn="auto" hangingPunct="1">
              <a:spcBef>
                <a:spcPts val="0"/>
              </a:spcBef>
              <a:spcAft>
                <a:spcPts val="0"/>
              </a:spcAft>
              <a:defRPr/>
            </a:pPr>
            <a:r>
              <a:rPr lang="ja-JP" altLang="en-US" sz="2800" spc="300" dirty="0">
                <a:latin typeface="HG丸ｺﾞｼｯｸM-PRO" panose="020F0600000000000000" pitchFamily="50" charset="-128"/>
                <a:ea typeface="HG丸ｺﾞｼｯｸM-PRO" panose="020F0600000000000000" pitchFamily="50" charset="-128"/>
              </a:rPr>
              <a:t>のご案内</a:t>
            </a:r>
            <a:endParaRPr lang="en-US" altLang="ja-JP" sz="2800" spc="300" dirty="0">
              <a:latin typeface="HG丸ｺﾞｼｯｸM-PRO" panose="020F0600000000000000" pitchFamily="50" charset="-128"/>
              <a:ea typeface="HG丸ｺﾞｼｯｸM-PRO" panose="020F0600000000000000" pitchFamily="50" charset="-128"/>
            </a:endParaRPr>
          </a:p>
        </p:txBody>
      </p:sp>
      <p:pic>
        <p:nvPicPr>
          <p:cNvPr id="3137" name="Picture 5" descr="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66050" y="3548063"/>
            <a:ext cx="1039813"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38" name="Picture 7" descr="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02675" y="3405188"/>
            <a:ext cx="1223963"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39" name="正方形/長方形 42"/>
          <p:cNvSpPr>
            <a:spLocks noChangeArrowheads="1"/>
          </p:cNvSpPr>
          <p:nvPr/>
        </p:nvSpPr>
        <p:spPr bwMode="auto">
          <a:xfrm>
            <a:off x="398463" y="474663"/>
            <a:ext cx="2879725" cy="292100"/>
          </a:xfrm>
          <a:prstGeom prst="rect">
            <a:avLst/>
          </a:prstGeom>
          <a:solidFill>
            <a:srgbClr val="003399"/>
          </a:solidFill>
          <a:ln>
            <a:noFill/>
          </a:ln>
          <a:extLst>
            <a:ext uri="{91240B29-F687-4F45-9708-019B960494DF}">
              <a14:hiddenLine xmlns:a14="http://schemas.microsoft.com/office/drawing/2010/main" w="19050">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100">
                <a:solidFill>
                  <a:schemeClr val="bg1"/>
                </a:solidFill>
                <a:latin typeface="HG丸ｺﾞｼｯｸM-PRO" panose="020F0600000000000000" pitchFamily="50" charset="-128"/>
                <a:ea typeface="HG丸ｺﾞｼｯｸM-PRO" panose="020F0600000000000000" pitchFamily="50" charset="-128"/>
              </a:rPr>
              <a:t>２．続けて手当を受ける場合</a:t>
            </a:r>
            <a:r>
              <a:rPr lang="ja-JP" altLang="en-US" sz="1300">
                <a:solidFill>
                  <a:schemeClr val="bg1"/>
                </a:solidFill>
                <a:latin typeface="HGP創英角ﾎﾟｯﾌﾟ体" panose="040B0A00000000000000" pitchFamily="50" charset="-128"/>
                <a:ea typeface="HGP創英角ﾎﾟｯﾌﾟ体" panose="040B0A00000000000000" pitchFamily="50" charset="-128"/>
              </a:rPr>
              <a:t>　　　　　　　　　　　</a:t>
            </a:r>
            <a:endParaRPr lang="en-US" altLang="ja-JP" sz="130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3140" name="テキスト ボックス 17"/>
          <p:cNvSpPr txBox="1">
            <a:spLocks noChangeArrowheads="1"/>
          </p:cNvSpPr>
          <p:nvPr/>
        </p:nvSpPr>
        <p:spPr bwMode="auto">
          <a:xfrm>
            <a:off x="3195638" y="7281863"/>
            <a:ext cx="3063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100">
                <a:latin typeface="Arial" panose="020B0604020202020204" pitchFamily="34" charset="0"/>
              </a:rPr>
              <a:t>４</a:t>
            </a:r>
          </a:p>
        </p:txBody>
      </p:sp>
      <p:sp>
        <p:nvSpPr>
          <p:cNvPr id="3141" name="テキスト ボックス 18"/>
          <p:cNvSpPr txBox="1">
            <a:spLocks noChangeArrowheads="1"/>
          </p:cNvSpPr>
          <p:nvPr/>
        </p:nvSpPr>
        <p:spPr bwMode="auto">
          <a:xfrm>
            <a:off x="6926263" y="7281863"/>
            <a:ext cx="3048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100">
                <a:latin typeface="Arial" panose="020B0604020202020204" pitchFamily="34" charset="0"/>
              </a:rPr>
              <a:t>５</a:t>
            </a:r>
          </a:p>
        </p:txBody>
      </p:sp>
      <p:sp>
        <p:nvSpPr>
          <p:cNvPr id="2" name="円形吹き出し 1"/>
          <p:cNvSpPr/>
          <p:nvPr/>
        </p:nvSpPr>
        <p:spPr>
          <a:xfrm>
            <a:off x="7519988" y="2306638"/>
            <a:ext cx="2695575" cy="1079500"/>
          </a:xfrm>
          <a:prstGeom prst="wedgeEllipseCallout">
            <a:avLst>
              <a:gd name="adj1" fmla="val -15638"/>
              <a:gd name="adj2" fmla="val 67712"/>
            </a:avLst>
          </a:prstGeom>
          <a:ln/>
        </p:spPr>
        <p:style>
          <a:lnRef idx="2">
            <a:schemeClr val="accent4"/>
          </a:lnRef>
          <a:fillRef idx="1">
            <a:schemeClr val="lt1"/>
          </a:fillRef>
          <a:effectRef idx="0">
            <a:schemeClr val="accent4"/>
          </a:effectRef>
          <a:fontRef idx="minor">
            <a:schemeClr val="dk1"/>
          </a:fontRef>
        </p:style>
        <p:txBody>
          <a:bodyPr lIns="36000" tIns="36000" rIns="36000" bIns="36000" anchor="ctr"/>
          <a:lstStyle/>
          <a:p>
            <a:pPr algn="ctr">
              <a:defRPr/>
            </a:pPr>
            <a:r>
              <a:rPr lang="ja-JP" altLang="en-US" sz="1600" dirty="0">
                <a:solidFill>
                  <a:schemeClr val="tx2">
                    <a:lumMod val="75000"/>
                  </a:schemeClr>
                </a:solidFill>
                <a:latin typeface="HG丸ｺﾞｼｯｸM-PRO" panose="020F0600000000000000" pitchFamily="50" charset="-128"/>
                <a:ea typeface="HG丸ｺﾞｼｯｸM-PRO" panose="020F0600000000000000" pitchFamily="50" charset="-128"/>
              </a:rPr>
              <a:t>児童手当は</a:t>
            </a:r>
            <a:endParaRPr lang="en-US" altLang="ja-JP" sz="1600" dirty="0">
              <a:solidFill>
                <a:schemeClr val="tx2">
                  <a:lumMod val="75000"/>
                </a:schemeClr>
              </a:solidFill>
              <a:latin typeface="HG丸ｺﾞｼｯｸM-PRO" panose="020F0600000000000000" pitchFamily="50" charset="-128"/>
              <a:ea typeface="HG丸ｺﾞｼｯｸM-PRO" panose="020F0600000000000000" pitchFamily="50" charset="-128"/>
            </a:endParaRPr>
          </a:p>
          <a:p>
            <a:pPr algn="ctr">
              <a:defRPr/>
            </a:pPr>
            <a:r>
              <a:rPr lang="ja-JP" altLang="en-US" sz="1600" dirty="0">
                <a:solidFill>
                  <a:schemeClr val="tx2">
                    <a:lumMod val="75000"/>
                  </a:schemeClr>
                </a:solidFill>
                <a:latin typeface="HG丸ｺﾞｼｯｸM-PRO" panose="020F0600000000000000" pitchFamily="50" charset="-128"/>
                <a:ea typeface="HG丸ｺﾞｼｯｸM-PRO" panose="020F0600000000000000" pitchFamily="50" charset="-128"/>
              </a:rPr>
              <a:t>住所地の市区町村に</a:t>
            </a:r>
            <a:endParaRPr lang="en-US" altLang="ja-JP" sz="1600" dirty="0">
              <a:solidFill>
                <a:schemeClr val="tx2">
                  <a:lumMod val="75000"/>
                </a:schemeClr>
              </a:solidFill>
              <a:latin typeface="HG丸ｺﾞｼｯｸM-PRO" panose="020F0600000000000000" pitchFamily="50" charset="-128"/>
              <a:ea typeface="HG丸ｺﾞｼｯｸM-PRO" panose="020F0600000000000000" pitchFamily="50" charset="-128"/>
            </a:endParaRPr>
          </a:p>
          <a:p>
            <a:pPr algn="ctr">
              <a:defRPr/>
            </a:pPr>
            <a:r>
              <a:rPr lang="ja-JP" altLang="en-US" sz="1600" dirty="0">
                <a:solidFill>
                  <a:schemeClr val="tx2">
                    <a:lumMod val="75000"/>
                  </a:schemeClr>
                </a:solidFill>
                <a:latin typeface="HG丸ｺﾞｼｯｸM-PRO" panose="020F0600000000000000" pitchFamily="50" charset="-128"/>
                <a:ea typeface="HG丸ｺﾞｼｯｸM-PRO" panose="020F0600000000000000" pitchFamily="50" charset="-128"/>
              </a:rPr>
              <a:t>申請してね！！</a:t>
            </a:r>
          </a:p>
        </p:txBody>
      </p:sp>
      <p:sp>
        <p:nvSpPr>
          <p:cNvPr id="3143" name="テキスト ボックス 21"/>
          <p:cNvSpPr txBox="1">
            <a:spLocks noChangeArrowheads="1"/>
          </p:cNvSpPr>
          <p:nvPr/>
        </p:nvSpPr>
        <p:spPr bwMode="auto">
          <a:xfrm>
            <a:off x="3732213" y="4562475"/>
            <a:ext cx="34575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cmpd="dbl">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ts val="300"/>
              </a:spcBef>
              <a:buFontTx/>
              <a:buNone/>
            </a:pPr>
            <a:r>
              <a:rPr lang="ja-JP" altLang="en-US" sz="900">
                <a:latin typeface="HG丸ｺﾞｼｯｸM-PRO" panose="020F0600000000000000" pitchFamily="50" charset="-128"/>
                <a:ea typeface="HG丸ｺﾞｼｯｸM-PRO" panose="020F0600000000000000" pitchFamily="50" charset="-128"/>
              </a:rPr>
              <a:t>　</a:t>
            </a:r>
            <a:endParaRPr lang="en-US" altLang="ja-JP" sz="900">
              <a:latin typeface="HG丸ｺﾞｼｯｸM-PRO" panose="020F0600000000000000" pitchFamily="50" charset="-128"/>
              <a:ea typeface="HG丸ｺﾞｼｯｸM-PRO" panose="020F0600000000000000" pitchFamily="50" charset="-128"/>
            </a:endParaRPr>
          </a:p>
        </p:txBody>
      </p:sp>
      <p:sp>
        <p:nvSpPr>
          <p:cNvPr id="3144" name="テキスト ボックス 30"/>
          <p:cNvSpPr txBox="1">
            <a:spLocks noChangeArrowheads="1"/>
          </p:cNvSpPr>
          <p:nvPr/>
        </p:nvSpPr>
        <p:spPr bwMode="auto">
          <a:xfrm>
            <a:off x="7248525" y="417513"/>
            <a:ext cx="3240088"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8" rIns="91434" bIns="45718">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10000"/>
              </a:lnSpc>
              <a:spcBef>
                <a:spcPct val="0"/>
              </a:spcBef>
              <a:buFontTx/>
              <a:buNone/>
            </a:pPr>
            <a:r>
              <a:rPr lang="ja-JP" altLang="en-US" sz="1300">
                <a:solidFill>
                  <a:srgbClr val="C00000"/>
                </a:solidFill>
                <a:latin typeface="HG丸ｺﾞｼｯｸM-PRO" panose="020F0600000000000000" pitchFamily="50" charset="-128"/>
                <a:ea typeface="HG丸ｺﾞｼｯｸM-PRO" panose="020F0600000000000000" pitchFamily="50" charset="-128"/>
              </a:rPr>
              <a:t>令和４年６月から制度が一部変わります</a:t>
            </a:r>
            <a:endParaRPr lang="en-US" altLang="ja-JP" sz="1300">
              <a:solidFill>
                <a:srgbClr val="C00000"/>
              </a:solidFill>
              <a:latin typeface="HG丸ｺﾞｼｯｸM-PRO" panose="020F0600000000000000" pitchFamily="50" charset="-128"/>
              <a:ea typeface="HG丸ｺﾞｼｯｸM-PRO" panose="020F0600000000000000" pitchFamily="50" charset="-128"/>
            </a:endParaRPr>
          </a:p>
        </p:txBody>
      </p:sp>
      <p:sp>
        <p:nvSpPr>
          <p:cNvPr id="24" name="角丸四角形 23"/>
          <p:cNvSpPr/>
          <p:nvPr/>
        </p:nvSpPr>
        <p:spPr>
          <a:xfrm>
            <a:off x="238125" y="6192838"/>
            <a:ext cx="3149600" cy="1147762"/>
          </a:xfrm>
          <a:prstGeom prst="roundRect">
            <a:avLst/>
          </a:prstGeom>
          <a:solidFill>
            <a:schemeClr val="accent5">
              <a:lumMod val="40000"/>
              <a:lumOff val="6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tIns="36000"/>
          <a:lstStyle/>
          <a:p>
            <a:pPr eaLnBrk="1" fontAlgn="auto" hangingPunct="1">
              <a:spcBef>
                <a:spcPts val="0"/>
              </a:spcBef>
              <a:spcAft>
                <a:spcPts val="0"/>
              </a:spcAft>
              <a:defRPr/>
            </a:pPr>
            <a:r>
              <a:rPr lang="ja-JP" altLang="en-US" sz="1100" b="1" dirty="0">
                <a:solidFill>
                  <a:srgbClr val="003399"/>
                </a:solidFill>
                <a:latin typeface="HG丸ｺﾞｼｯｸM-PRO" pitchFamily="50" charset="-128"/>
                <a:ea typeface="HG丸ｺﾞｼｯｸM-PRO" pitchFamily="50" charset="-128"/>
              </a:rPr>
              <a:t>寄付について</a:t>
            </a:r>
          </a:p>
          <a:p>
            <a:pPr eaLnBrk="1" fontAlgn="auto" hangingPunct="1">
              <a:spcBef>
                <a:spcPts val="0"/>
              </a:spcBef>
              <a:spcAft>
                <a:spcPts val="0"/>
              </a:spcAft>
              <a:defRPr/>
            </a:pPr>
            <a:endParaRPr lang="en-US" altLang="ja-JP" sz="100" dirty="0">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000" dirty="0">
                <a:solidFill>
                  <a:schemeClr val="tx1"/>
                </a:solidFill>
                <a:latin typeface="HG丸ｺﾞｼｯｸM-PRO" pitchFamily="50" charset="-128"/>
                <a:ea typeface="HG丸ｺﾞｼｯｸM-PRO" pitchFamily="50" charset="-128"/>
              </a:rPr>
              <a:t>　</a:t>
            </a:r>
            <a:r>
              <a:rPr lang="ja-JP" altLang="en-US" sz="900" dirty="0">
                <a:solidFill>
                  <a:schemeClr val="tx1"/>
                </a:solidFill>
                <a:latin typeface="HG丸ｺﾞｼｯｸM-PRO" pitchFamily="50" charset="-128"/>
                <a:ea typeface="HG丸ｺﾞｼｯｸM-PRO" pitchFamily="50" charset="-128"/>
              </a:rPr>
              <a:t>児童手当等の全部または一部の支給を受けずに、これをお住まいの市区町村に寄付し、地域の児童の健やかな成長を支援するために役立ててほしいという方には、簡便に寄付を行う手続があります。ご関心のある方はお住まいの市区町村にお問い合わせください。</a:t>
            </a:r>
          </a:p>
        </p:txBody>
      </p:sp>
      <p:sp>
        <p:nvSpPr>
          <p:cNvPr id="3146" name="正方形/長方形 42"/>
          <p:cNvSpPr>
            <a:spLocks noChangeArrowheads="1"/>
          </p:cNvSpPr>
          <p:nvPr/>
        </p:nvSpPr>
        <p:spPr bwMode="auto">
          <a:xfrm>
            <a:off x="3619500" y="466725"/>
            <a:ext cx="3382963" cy="292100"/>
          </a:xfrm>
          <a:prstGeom prst="rect">
            <a:avLst/>
          </a:prstGeom>
          <a:solidFill>
            <a:srgbClr val="FFE697"/>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100">
                <a:latin typeface="HG丸ｺﾞｼｯｸM-PRO" panose="020F0600000000000000" pitchFamily="50" charset="-128"/>
                <a:ea typeface="HG丸ｺﾞｼｯｸM-PRO" panose="020F0600000000000000" pitchFamily="50" charset="-128"/>
              </a:rPr>
              <a:t>所得制限限度額・所得上限限度額について</a:t>
            </a:r>
            <a:r>
              <a:rPr lang="ja-JP" altLang="en-US" sz="1300">
                <a:solidFill>
                  <a:schemeClr val="bg1"/>
                </a:solidFill>
                <a:latin typeface="HGP創英角ﾎﾟｯﾌﾟ体" panose="040B0A00000000000000" pitchFamily="50" charset="-128"/>
                <a:ea typeface="HGP創英角ﾎﾟｯﾌﾟ体" panose="040B0A00000000000000" pitchFamily="50" charset="-128"/>
              </a:rPr>
              <a:t>　　　　　　　　　　　</a:t>
            </a:r>
            <a:endParaRPr lang="en-US" altLang="ja-JP" sz="130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22" name="正方形/長方形 21"/>
          <p:cNvSpPr/>
          <p:nvPr/>
        </p:nvSpPr>
        <p:spPr>
          <a:xfrm>
            <a:off x="395288" y="746125"/>
            <a:ext cx="3024187" cy="2579688"/>
          </a:xfrm>
          <a:prstGeom prst="rect">
            <a:avLst/>
          </a:prstGeom>
        </p:spPr>
        <p:txBody>
          <a:bodyPr>
            <a:spAutoFit/>
          </a:bodyPr>
          <a:lstStyle/>
          <a:p>
            <a:pPr marL="143991" indent="-143991">
              <a:defRPr/>
            </a:pPr>
            <a:r>
              <a:rPr lang="ja-JP" altLang="en-US" sz="1000" dirty="0">
                <a:solidFill>
                  <a:srgbClr val="C00000"/>
                </a:solidFill>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000" b="1" dirty="0">
                <a:solidFill>
                  <a:srgbClr val="C00000"/>
                </a:solidFill>
                <a:latin typeface="HG丸ｺﾞｼｯｸM-PRO" panose="020F0600000000000000" pitchFamily="50" charset="-128"/>
                <a:ea typeface="HG丸ｺﾞｼｯｸM-PRO" panose="020F0600000000000000" pitchFamily="50" charset="-128"/>
                <a:cs typeface="ＭＳ Ｐゴシック" pitchFamily="50" charset="-128"/>
              </a:rPr>
              <a:t>児童の養育状況が変わっていなければ、下記に</a:t>
            </a:r>
            <a:endParaRPr lang="en-US" altLang="ja-JP" sz="1000" b="1" dirty="0">
              <a:solidFill>
                <a:srgbClr val="C00000"/>
              </a:solidFill>
              <a:latin typeface="HG丸ｺﾞｼｯｸM-PRO" panose="020F0600000000000000" pitchFamily="50" charset="-128"/>
              <a:ea typeface="HG丸ｺﾞｼｯｸM-PRO" panose="020F0600000000000000" pitchFamily="50" charset="-128"/>
              <a:cs typeface="ＭＳ Ｐゴシック" pitchFamily="50" charset="-128"/>
            </a:endParaRPr>
          </a:p>
          <a:p>
            <a:pPr marL="143991" indent="-143991">
              <a:defRPr/>
            </a:pPr>
            <a:r>
              <a:rPr lang="ja-JP" altLang="en-US" sz="1000" b="1" dirty="0">
                <a:solidFill>
                  <a:srgbClr val="C00000"/>
                </a:solidFill>
                <a:latin typeface="HG丸ｺﾞｼｯｸM-PRO" panose="020F0600000000000000" pitchFamily="50" charset="-128"/>
                <a:ea typeface="HG丸ｺﾞｼｯｸM-PRO" panose="020F0600000000000000" pitchFamily="50" charset="-128"/>
                <a:cs typeface="ＭＳ Ｐゴシック" pitchFamily="50" charset="-128"/>
              </a:rPr>
              <a:t>該当する方を除き、現況届の提出は不要です。</a:t>
            </a:r>
            <a:endParaRPr lang="en-US" altLang="ja-JP" sz="1000" b="1" dirty="0">
              <a:solidFill>
                <a:srgbClr val="C00000"/>
              </a:solidFill>
              <a:latin typeface="HG丸ｺﾞｼｯｸM-PRO" panose="020F0600000000000000" pitchFamily="50" charset="-128"/>
              <a:ea typeface="HG丸ｺﾞｼｯｸM-PRO" panose="020F0600000000000000" pitchFamily="50" charset="-128"/>
              <a:cs typeface="ＭＳ Ｐゴシック" pitchFamily="50" charset="-128"/>
            </a:endParaRPr>
          </a:p>
          <a:p>
            <a:pPr marL="143991" indent="-143991">
              <a:spcBef>
                <a:spcPts val="600"/>
              </a:spcBef>
              <a:defRPr/>
            </a:pPr>
            <a:r>
              <a:rPr lang="ja-JP" altLang="en-US" sz="1000" dirty="0">
                <a:latin typeface="HG丸ｺﾞｼｯｸM-PRO" panose="020F0600000000000000" pitchFamily="50" charset="-128"/>
                <a:ea typeface="HG丸ｺﾞｼｯｸM-PRO" panose="020F0600000000000000" pitchFamily="50" charset="-128"/>
                <a:cs typeface="ＭＳ Ｐゴシック" pitchFamily="50" charset="-128"/>
              </a:rPr>
              <a:t>（現況届の提出が必要な方）</a:t>
            </a:r>
            <a:endParaRPr lang="en-US" altLang="ja-JP" sz="1000" dirty="0">
              <a:latin typeface="HGPｺﾞｼｯｸE" pitchFamily="50" charset="-128"/>
              <a:ea typeface="HGPｺﾞｼｯｸE" pitchFamily="50" charset="-128"/>
              <a:cs typeface="ＭＳ Ｐゴシック" pitchFamily="50" charset="-128"/>
            </a:endParaRPr>
          </a:p>
          <a:p>
            <a:pPr marL="143991" indent="-143991">
              <a:defRPr/>
            </a:pPr>
            <a:r>
              <a:rPr lang="ja-JP" altLang="en-US" sz="1000" dirty="0">
                <a:latin typeface="HG丸ｺﾞｼｯｸM-PRO" pitchFamily="50" charset="-128"/>
                <a:ea typeface="HG丸ｺﾞｼｯｸM-PRO" pitchFamily="50" charset="-128"/>
                <a:cs typeface="ＭＳ Ｐゴシック" pitchFamily="50" charset="-128"/>
              </a:rPr>
              <a:t>　・配偶者からの暴力等により、住民票の住所地と異なる市区町村で受給している方</a:t>
            </a:r>
            <a:endParaRPr lang="en-US" altLang="ja-JP" sz="1000" dirty="0">
              <a:latin typeface="HG丸ｺﾞｼｯｸM-PRO" pitchFamily="50" charset="-128"/>
              <a:ea typeface="HG丸ｺﾞｼｯｸM-PRO" pitchFamily="50" charset="-128"/>
              <a:cs typeface="ＭＳ Ｐゴシック" pitchFamily="50" charset="-128"/>
            </a:endParaRPr>
          </a:p>
          <a:p>
            <a:pPr marL="143991" indent="-143991">
              <a:defRPr/>
            </a:pPr>
            <a:r>
              <a:rPr lang="ja-JP" altLang="en-US" sz="1000" dirty="0">
                <a:latin typeface="HG丸ｺﾞｼｯｸM-PRO" pitchFamily="50" charset="-128"/>
                <a:ea typeface="HG丸ｺﾞｼｯｸM-PRO" pitchFamily="50" charset="-128"/>
                <a:cs typeface="ＭＳ Ｐゴシック" pitchFamily="50" charset="-128"/>
              </a:rPr>
              <a:t>　・支給要件児童の戸籍がない方</a:t>
            </a:r>
            <a:endParaRPr lang="en-US" altLang="ja-JP" sz="1000" dirty="0">
              <a:latin typeface="HG丸ｺﾞｼｯｸM-PRO" pitchFamily="50" charset="-128"/>
              <a:ea typeface="HG丸ｺﾞｼｯｸM-PRO" pitchFamily="50" charset="-128"/>
              <a:cs typeface="ＭＳ Ｐゴシック" pitchFamily="50" charset="-128"/>
            </a:endParaRPr>
          </a:p>
          <a:p>
            <a:pPr marL="143991" indent="-143991">
              <a:defRPr/>
            </a:pPr>
            <a:r>
              <a:rPr lang="ja-JP" altLang="en-US" sz="1000" dirty="0">
                <a:latin typeface="HG丸ｺﾞｼｯｸM-PRO" pitchFamily="50" charset="-128"/>
                <a:ea typeface="HG丸ｺﾞｼｯｸM-PRO" pitchFamily="50" charset="-128"/>
                <a:cs typeface="ＭＳ Ｐゴシック" pitchFamily="50" charset="-128"/>
              </a:rPr>
              <a:t>　・離婚協議中で配偶者と別居されている方</a:t>
            </a:r>
            <a:endParaRPr lang="en-US" altLang="ja-JP" sz="1000" dirty="0">
              <a:latin typeface="HG丸ｺﾞｼｯｸM-PRO" pitchFamily="50" charset="-128"/>
              <a:ea typeface="HG丸ｺﾞｼｯｸM-PRO" pitchFamily="50" charset="-128"/>
              <a:cs typeface="ＭＳ Ｐゴシック" pitchFamily="50" charset="-128"/>
            </a:endParaRPr>
          </a:p>
          <a:p>
            <a:pPr marL="143991" indent="-143991">
              <a:defRPr/>
            </a:pPr>
            <a:r>
              <a:rPr lang="ja-JP" altLang="en-US" sz="1000" b="1" dirty="0">
                <a:solidFill>
                  <a:srgbClr val="FF0000"/>
                </a:solidFill>
                <a:latin typeface="HG丸ｺﾞｼｯｸM-PRO" pitchFamily="50" charset="-128"/>
                <a:ea typeface="HG丸ｺﾞｼｯｸM-PRO" pitchFamily="50" charset="-128"/>
                <a:cs typeface="ＭＳ Ｐゴシック" pitchFamily="50" charset="-128"/>
              </a:rPr>
              <a:t>　</a:t>
            </a:r>
            <a:r>
              <a:rPr lang="ja-JP" altLang="en-US" sz="1000" dirty="0">
                <a:latin typeface="HG丸ｺﾞｼｯｸM-PRO" pitchFamily="50" charset="-128"/>
                <a:ea typeface="HG丸ｺﾞｼｯｸM-PRO" pitchFamily="50" charset="-128"/>
                <a:cs typeface="ＭＳ Ｐゴシック" pitchFamily="50" charset="-128"/>
              </a:rPr>
              <a:t>・その他、市区町村から提出の案内があった方</a:t>
            </a:r>
            <a:endParaRPr lang="en-US" altLang="ja-JP" sz="1100" b="1" dirty="0">
              <a:solidFill>
                <a:srgbClr val="FF0000"/>
              </a:solidFill>
              <a:latin typeface="HG丸ｺﾞｼｯｸM-PRO" pitchFamily="50" charset="-128"/>
              <a:ea typeface="HG丸ｺﾞｼｯｸM-PRO" pitchFamily="50" charset="-128"/>
              <a:cs typeface="ＭＳ Ｐゴシック" pitchFamily="50" charset="-128"/>
            </a:endParaRPr>
          </a:p>
          <a:p>
            <a:pPr marL="143991" indent="-143991">
              <a:spcBef>
                <a:spcPts val="600"/>
              </a:spcBef>
              <a:defRPr/>
            </a:pPr>
            <a:r>
              <a:rPr lang="ja-JP" altLang="en-US" sz="900" dirty="0">
                <a:latin typeface="HG丸ｺﾞｼｯｸM-PRO" pitchFamily="50" charset="-128"/>
                <a:ea typeface="HG丸ｺﾞｼｯｸM-PRO" pitchFamily="50" charset="-128"/>
                <a:cs typeface="ＭＳ Ｐゴシック" pitchFamily="50" charset="-128"/>
              </a:rPr>
              <a:t>　</a:t>
            </a:r>
            <a:r>
              <a:rPr lang="en-US" altLang="ja-JP" sz="900" dirty="0">
                <a:latin typeface="HG丸ｺﾞｼｯｸM-PRO" pitchFamily="50" charset="-128"/>
                <a:ea typeface="HG丸ｺﾞｼｯｸM-PRO" pitchFamily="50" charset="-128"/>
                <a:cs typeface="ＭＳ Ｐゴシック" pitchFamily="50" charset="-128"/>
              </a:rPr>
              <a:t>※</a:t>
            </a:r>
            <a:r>
              <a:rPr lang="ja-JP" altLang="en-US" sz="900" dirty="0">
                <a:latin typeface="HG丸ｺﾞｼｯｸM-PRO" pitchFamily="50" charset="-128"/>
                <a:ea typeface="HG丸ｺﾞｼｯｸM-PRO" pitchFamily="50" charset="-128"/>
                <a:cs typeface="ＭＳ Ｐゴシック" pitchFamily="50" charset="-128"/>
              </a:rPr>
              <a:t>　現況届は、毎年</a:t>
            </a:r>
            <a:r>
              <a:rPr lang="en-US" altLang="ja-JP" sz="900" dirty="0">
                <a:latin typeface="HG丸ｺﾞｼｯｸM-PRO" pitchFamily="50" charset="-128"/>
                <a:ea typeface="HG丸ｺﾞｼｯｸM-PRO" pitchFamily="50" charset="-128"/>
                <a:cs typeface="ＭＳ Ｐゴシック" pitchFamily="50" charset="-128"/>
              </a:rPr>
              <a:t>6</a:t>
            </a:r>
            <a:r>
              <a:rPr lang="ja-JP" altLang="en-US" sz="900" dirty="0">
                <a:latin typeface="HG丸ｺﾞｼｯｸM-PRO" pitchFamily="50" charset="-128"/>
                <a:ea typeface="HG丸ｺﾞｼｯｸM-PRO" pitchFamily="50" charset="-128"/>
                <a:cs typeface="ＭＳ Ｐゴシック" pitchFamily="50" charset="-128"/>
              </a:rPr>
              <a:t>月</a:t>
            </a:r>
            <a:r>
              <a:rPr lang="en-US" altLang="ja-JP" sz="900" dirty="0">
                <a:latin typeface="HG丸ｺﾞｼｯｸM-PRO" pitchFamily="50" charset="-128"/>
                <a:ea typeface="HG丸ｺﾞｼｯｸM-PRO" pitchFamily="50" charset="-128"/>
                <a:cs typeface="ＭＳ Ｐゴシック" pitchFamily="50" charset="-128"/>
              </a:rPr>
              <a:t>1</a:t>
            </a:r>
            <a:r>
              <a:rPr lang="ja-JP" altLang="en-US" sz="900" dirty="0">
                <a:latin typeface="HG丸ｺﾞｼｯｸM-PRO" pitchFamily="50" charset="-128"/>
                <a:ea typeface="HG丸ｺﾞｼｯｸM-PRO" pitchFamily="50" charset="-128"/>
                <a:cs typeface="ＭＳ Ｐゴシック" pitchFamily="50" charset="-128"/>
              </a:rPr>
              <a:t>日の状況を把握し、</a:t>
            </a:r>
            <a:r>
              <a:rPr lang="en-US" altLang="ja-JP" sz="900" dirty="0">
                <a:latin typeface="HG丸ｺﾞｼｯｸM-PRO" pitchFamily="50" charset="-128"/>
                <a:ea typeface="HG丸ｺﾞｼｯｸM-PRO" pitchFamily="50" charset="-128"/>
                <a:cs typeface="ＭＳ Ｐゴシック" pitchFamily="50" charset="-128"/>
              </a:rPr>
              <a:t>6</a:t>
            </a:r>
            <a:r>
              <a:rPr lang="ja-JP" altLang="en-US" sz="900" dirty="0">
                <a:latin typeface="HG丸ｺﾞｼｯｸM-PRO" pitchFamily="50" charset="-128"/>
                <a:ea typeface="HG丸ｺﾞｼｯｸM-PRO" pitchFamily="50" charset="-128"/>
                <a:cs typeface="ＭＳ Ｐゴシック" pitchFamily="50" charset="-128"/>
              </a:rPr>
              <a:t>月分</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defRPr/>
            </a:pPr>
            <a:r>
              <a:rPr lang="ja-JP" altLang="en-US" sz="900" dirty="0">
                <a:latin typeface="HG丸ｺﾞｼｯｸM-PRO" pitchFamily="50" charset="-128"/>
                <a:ea typeface="HG丸ｺﾞｼｯｸM-PRO" pitchFamily="50" charset="-128"/>
                <a:cs typeface="ＭＳ Ｐゴシック" pitchFamily="50" charset="-128"/>
              </a:rPr>
              <a:t>　　以降の児童手当等を引き続き受ける要件（児童の</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defRPr/>
            </a:pPr>
            <a:r>
              <a:rPr lang="ja-JP" altLang="en-US" sz="900" dirty="0">
                <a:latin typeface="HG丸ｺﾞｼｯｸM-PRO" pitchFamily="50" charset="-128"/>
                <a:ea typeface="HG丸ｺﾞｼｯｸM-PRO" pitchFamily="50" charset="-128"/>
                <a:cs typeface="ＭＳ Ｐゴシック" pitchFamily="50" charset="-128"/>
              </a:rPr>
              <a:t>　　監督や保護、生計同一関係など）を満たしている</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defRPr/>
            </a:pPr>
            <a:r>
              <a:rPr lang="ja-JP" altLang="en-US" sz="900" dirty="0">
                <a:latin typeface="HG丸ｺﾞｼｯｸM-PRO" pitchFamily="50" charset="-128"/>
                <a:ea typeface="HG丸ｺﾞｼｯｸM-PRO" pitchFamily="50" charset="-128"/>
                <a:cs typeface="ＭＳ Ｐゴシック" pitchFamily="50" charset="-128"/>
              </a:rPr>
              <a:t>　　</a:t>
            </a:r>
            <a:r>
              <a:rPr lang="ja-JP" altLang="en-US" sz="900" dirty="0" err="1">
                <a:latin typeface="HG丸ｺﾞｼｯｸM-PRO" pitchFamily="50" charset="-128"/>
                <a:ea typeface="HG丸ｺﾞｼｯｸM-PRO" pitchFamily="50" charset="-128"/>
                <a:cs typeface="ＭＳ Ｐゴシック" pitchFamily="50" charset="-128"/>
              </a:rPr>
              <a:t>か</a:t>
            </a:r>
            <a:r>
              <a:rPr lang="ja-JP" altLang="en-US" sz="900" dirty="0">
                <a:latin typeface="HG丸ｺﾞｼｯｸM-PRO" pitchFamily="50" charset="-128"/>
                <a:ea typeface="HG丸ｺﾞｼｯｸM-PRO" pitchFamily="50" charset="-128"/>
                <a:cs typeface="ＭＳ Ｐゴシック" pitchFamily="50" charset="-128"/>
              </a:rPr>
              <a:t>どうかを確認するためのものです。</a:t>
            </a:r>
            <a:endParaRPr lang="en-US" altLang="ja-JP" sz="900" dirty="0">
              <a:latin typeface="HG丸ｺﾞｼｯｸM-PRO" pitchFamily="50" charset="-128"/>
              <a:ea typeface="HG丸ｺﾞｼｯｸM-PRO" pitchFamily="50" charset="-128"/>
              <a:cs typeface="ＭＳ Ｐゴシック" pitchFamily="50" charset="-128"/>
            </a:endParaRPr>
          </a:p>
          <a:p>
            <a:pPr>
              <a:defRPr/>
            </a:pPr>
            <a:endParaRPr lang="en-US" altLang="ja-JP" sz="400" b="1" dirty="0">
              <a:solidFill>
                <a:srgbClr val="FF0000"/>
              </a:solidFill>
              <a:latin typeface="HG丸ｺﾞｼｯｸM-PRO" pitchFamily="50" charset="-128"/>
              <a:ea typeface="HG丸ｺﾞｼｯｸM-PRO" pitchFamily="50" charset="-128"/>
              <a:cs typeface="ＭＳ Ｐゴシック" pitchFamily="50" charset="-128"/>
            </a:endParaRPr>
          </a:p>
          <a:p>
            <a:pPr>
              <a:defRPr/>
            </a:pPr>
            <a:r>
              <a:rPr lang="ja-JP" altLang="en-US" sz="1000" b="1" dirty="0">
                <a:solidFill>
                  <a:srgbClr val="FF0000"/>
                </a:solidFill>
                <a:latin typeface="HG丸ｺﾞｼｯｸM-PRO" pitchFamily="50" charset="-128"/>
                <a:ea typeface="HG丸ｺﾞｼｯｸM-PRO" pitchFamily="50" charset="-128"/>
                <a:cs typeface="ＭＳ Ｐゴシック" pitchFamily="50" charset="-128"/>
              </a:rPr>
              <a:t>　</a:t>
            </a:r>
            <a:r>
              <a:rPr lang="en-US" altLang="ja-JP" sz="900" u="sng" dirty="0">
                <a:solidFill>
                  <a:srgbClr val="C00000"/>
                </a:solidFill>
                <a:latin typeface="HG丸ｺﾞｼｯｸM-PRO" pitchFamily="50" charset="-128"/>
                <a:ea typeface="HG丸ｺﾞｼｯｸM-PRO" pitchFamily="50" charset="-128"/>
                <a:cs typeface="ＭＳ Ｐゴシック" pitchFamily="50" charset="-128"/>
              </a:rPr>
              <a:t>※</a:t>
            </a:r>
            <a:r>
              <a:rPr lang="ja-JP" altLang="en-US" sz="900" u="sng" dirty="0">
                <a:solidFill>
                  <a:srgbClr val="C00000"/>
                </a:solidFill>
                <a:latin typeface="HG丸ｺﾞｼｯｸM-PRO" pitchFamily="50" charset="-128"/>
                <a:ea typeface="HG丸ｺﾞｼｯｸM-PRO" pitchFamily="50" charset="-128"/>
                <a:cs typeface="ＭＳ Ｐゴシック" pitchFamily="50" charset="-128"/>
              </a:rPr>
              <a:t>　現況届の提出がない場合には、</a:t>
            </a:r>
            <a:r>
              <a:rPr lang="en-US" altLang="ja-JP" sz="900" u="sng" dirty="0">
                <a:solidFill>
                  <a:srgbClr val="C00000"/>
                </a:solidFill>
                <a:latin typeface="HG丸ｺﾞｼｯｸM-PRO" pitchFamily="50" charset="-128"/>
                <a:ea typeface="HG丸ｺﾞｼｯｸM-PRO" pitchFamily="50" charset="-128"/>
                <a:cs typeface="ＭＳ Ｐゴシック" pitchFamily="50" charset="-128"/>
              </a:rPr>
              <a:t>6</a:t>
            </a:r>
            <a:r>
              <a:rPr lang="ja-JP" altLang="en-US" sz="900" u="sng" dirty="0">
                <a:solidFill>
                  <a:srgbClr val="C00000"/>
                </a:solidFill>
                <a:latin typeface="HG丸ｺﾞｼｯｸM-PRO" pitchFamily="50" charset="-128"/>
                <a:ea typeface="HG丸ｺﾞｼｯｸM-PRO" pitchFamily="50" charset="-128"/>
                <a:cs typeface="ＭＳ Ｐゴシック" pitchFamily="50" charset="-128"/>
              </a:rPr>
              <a:t>月分以降の手当　</a:t>
            </a:r>
            <a:endParaRPr lang="en-US" altLang="ja-JP" sz="900" u="sng" dirty="0">
              <a:solidFill>
                <a:srgbClr val="C00000"/>
              </a:solidFill>
              <a:latin typeface="HG丸ｺﾞｼｯｸM-PRO" pitchFamily="50" charset="-128"/>
              <a:ea typeface="HG丸ｺﾞｼｯｸM-PRO" pitchFamily="50" charset="-128"/>
              <a:cs typeface="ＭＳ Ｐゴシック" pitchFamily="50" charset="-128"/>
            </a:endParaRPr>
          </a:p>
          <a:p>
            <a:pPr>
              <a:defRPr/>
            </a:pPr>
            <a:r>
              <a:rPr lang="ja-JP" altLang="en-US" sz="900" dirty="0">
                <a:solidFill>
                  <a:srgbClr val="C00000"/>
                </a:solidFill>
                <a:latin typeface="HG丸ｺﾞｼｯｸM-PRO" pitchFamily="50" charset="-128"/>
                <a:ea typeface="HG丸ｺﾞｼｯｸM-PRO" pitchFamily="50" charset="-128"/>
                <a:cs typeface="ＭＳ Ｐゴシック" pitchFamily="50" charset="-128"/>
              </a:rPr>
              <a:t>　　</a:t>
            </a:r>
            <a:r>
              <a:rPr lang="ja-JP" altLang="en-US" sz="900" u="sng" dirty="0">
                <a:solidFill>
                  <a:srgbClr val="C00000"/>
                </a:solidFill>
                <a:latin typeface="HG丸ｺﾞｼｯｸM-PRO" pitchFamily="50" charset="-128"/>
                <a:ea typeface="HG丸ｺﾞｼｯｸM-PRO" pitchFamily="50" charset="-128"/>
                <a:cs typeface="ＭＳ Ｐゴシック" pitchFamily="50" charset="-128"/>
              </a:rPr>
              <a:t>が受けられなくなりますので、ご注意</a:t>
            </a:r>
            <a:r>
              <a:rPr lang="ja-JP" altLang="en-US" sz="1000" u="sng" dirty="0">
                <a:solidFill>
                  <a:srgbClr val="C00000"/>
                </a:solidFill>
                <a:latin typeface="HG丸ｺﾞｼｯｸM-PRO" pitchFamily="50" charset="-128"/>
                <a:ea typeface="HG丸ｺﾞｼｯｸM-PRO" pitchFamily="50" charset="-128"/>
                <a:cs typeface="ＭＳ Ｐゴシック" pitchFamily="50" charset="-128"/>
              </a:rPr>
              <a:t>ください。</a:t>
            </a:r>
          </a:p>
          <a:p>
            <a:pPr>
              <a:lnSpc>
                <a:spcPts val="1400"/>
              </a:lnSpc>
              <a:defRPr/>
            </a:pPr>
            <a:endParaRPr lang="en-US" altLang="ja-JP" sz="1000" u="sng" dirty="0">
              <a:solidFill>
                <a:srgbClr val="C00000"/>
              </a:solidFill>
              <a:latin typeface="HG丸ｺﾞｼｯｸM-PRO" pitchFamily="50" charset="-128"/>
              <a:ea typeface="HG丸ｺﾞｼｯｸM-PRO" pitchFamily="50" charset="-128"/>
              <a:cs typeface="ＭＳ Ｐゴシック"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http://www.printout.jp/clipart/clipart_d/03_person/03_child/gif/person_017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3325" y="981075"/>
            <a:ext cx="7286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6"/>
          <p:cNvSpPr>
            <a:spLocks noChangeArrowheads="1"/>
          </p:cNvSpPr>
          <p:nvPr/>
        </p:nvSpPr>
        <p:spPr bwMode="auto">
          <a:xfrm>
            <a:off x="184150" y="1176338"/>
            <a:ext cx="3436938" cy="6022975"/>
          </a:xfrm>
          <a:prstGeom prst="rect">
            <a:avLst/>
          </a:prstGeom>
          <a:noFill/>
          <a:ln w="9525">
            <a:noFill/>
            <a:miter lim="800000"/>
            <a:headEnd/>
            <a:tailEnd/>
          </a:ln>
          <a:effectLst/>
        </p:spPr>
        <p:txBody>
          <a:bodyPr lIns="91434" tIns="45718" rIns="91434" bIns="45718">
            <a:spAutoFit/>
          </a:bodyPr>
          <a:lstStyle/>
          <a:p>
            <a:pPr marL="143991" indent="-143991">
              <a:defRPr/>
            </a:pPr>
            <a:endParaRPr lang="en-US" altLang="ja-JP" sz="1050" dirty="0">
              <a:solidFill>
                <a:srgbClr val="003399"/>
              </a:solidFill>
              <a:latin typeface="HGP創英角ｺﾞｼｯｸUB" pitchFamily="50" charset="-128"/>
              <a:ea typeface="HGP創英角ｺﾞｼｯｸUB" pitchFamily="50" charset="-128"/>
              <a:cs typeface="ＭＳ Ｐゴシック" pitchFamily="50" charset="-128"/>
            </a:endParaRPr>
          </a:p>
          <a:p>
            <a:pPr marL="143991" indent="-143991">
              <a:lnSpc>
                <a:spcPct val="120000"/>
              </a:lnSpc>
              <a:defRPr/>
            </a:pPr>
            <a:r>
              <a:rPr lang="ja-JP" altLang="en-US"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１．支給対象</a:t>
            </a:r>
            <a:endParaRPr lang="en-US" altLang="ja-JP"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endParaRPr>
          </a:p>
          <a:p>
            <a:pPr marL="143991" indent="-143991">
              <a:defRPr/>
            </a:pPr>
            <a:r>
              <a:rPr lang="ja-JP" altLang="en-US" sz="1050" dirty="0">
                <a:latin typeface="HG丸ｺﾞｼｯｸM-PRO" pitchFamily="50" charset="-128"/>
                <a:ea typeface="HG丸ｺﾞｼｯｸM-PRO" pitchFamily="50" charset="-128"/>
                <a:cs typeface="ＭＳ Ｐゴシック" pitchFamily="50" charset="-128"/>
              </a:rPr>
              <a:t>　　</a:t>
            </a:r>
            <a:r>
              <a:rPr lang="ja-JP" altLang="en-US" sz="1000" dirty="0">
                <a:latin typeface="HG丸ｺﾞｼｯｸM-PRO" pitchFamily="50" charset="-128"/>
                <a:ea typeface="HG丸ｺﾞｼｯｸM-PRO" pitchFamily="50" charset="-128"/>
                <a:cs typeface="ＭＳ Ｐゴシック" pitchFamily="50" charset="-128"/>
              </a:rPr>
              <a:t>中学校卒業まで（</a:t>
            </a:r>
            <a:r>
              <a:rPr lang="en-US" altLang="ja-JP" sz="1000" dirty="0">
                <a:latin typeface="HG丸ｺﾞｼｯｸM-PRO" pitchFamily="50" charset="-128"/>
                <a:ea typeface="HG丸ｺﾞｼｯｸM-PRO" pitchFamily="50" charset="-128"/>
                <a:cs typeface="ＭＳ Ｐゴシック" pitchFamily="50" charset="-128"/>
              </a:rPr>
              <a:t>15</a:t>
            </a:r>
            <a:r>
              <a:rPr lang="ja-JP" altLang="en-US" sz="1000" dirty="0">
                <a:latin typeface="HG丸ｺﾞｼｯｸM-PRO" pitchFamily="50" charset="-128"/>
                <a:ea typeface="HG丸ｺﾞｼｯｸM-PRO" pitchFamily="50" charset="-128"/>
                <a:cs typeface="ＭＳ Ｐゴシック" pitchFamily="50" charset="-128"/>
              </a:rPr>
              <a:t>歳の誕生日後の最初の</a:t>
            </a:r>
            <a:r>
              <a:rPr lang="en-US" altLang="ja-JP" sz="1000" dirty="0">
                <a:latin typeface="HG丸ｺﾞｼｯｸM-PRO" pitchFamily="50" charset="-128"/>
                <a:ea typeface="HG丸ｺﾞｼｯｸM-PRO" pitchFamily="50" charset="-128"/>
                <a:cs typeface="ＭＳ Ｐゴシック" pitchFamily="50" charset="-128"/>
              </a:rPr>
              <a:t>3</a:t>
            </a:r>
            <a:r>
              <a:rPr lang="ja-JP" altLang="en-US" sz="1000" dirty="0">
                <a:latin typeface="HG丸ｺﾞｼｯｸM-PRO" pitchFamily="50" charset="-128"/>
                <a:ea typeface="HG丸ｺﾞｼｯｸM-PRO" pitchFamily="50" charset="-128"/>
                <a:cs typeface="ＭＳ Ｐゴシック" pitchFamily="50" charset="-128"/>
              </a:rPr>
              <a:t>月</a:t>
            </a:r>
            <a:r>
              <a:rPr lang="en-US" altLang="ja-JP" sz="1000" dirty="0">
                <a:latin typeface="HG丸ｺﾞｼｯｸM-PRO" pitchFamily="50" charset="-128"/>
                <a:ea typeface="HG丸ｺﾞｼｯｸM-PRO" pitchFamily="50" charset="-128"/>
                <a:cs typeface="ＭＳ Ｐゴシック" pitchFamily="50" charset="-128"/>
              </a:rPr>
              <a:t>31</a:t>
            </a:r>
            <a:r>
              <a:rPr lang="ja-JP" altLang="en-US" sz="1000" dirty="0">
                <a:latin typeface="HG丸ｺﾞｼｯｸM-PRO" pitchFamily="50" charset="-128"/>
                <a:ea typeface="HG丸ｺﾞｼｯｸM-PRO" pitchFamily="50" charset="-128"/>
                <a:cs typeface="ＭＳ Ｐゴシック" pitchFamily="50" charset="-128"/>
              </a:rPr>
              <a:t>日まで）の児童を養育している方</a:t>
            </a:r>
            <a:endParaRPr lang="en-US" altLang="ja-JP" sz="1000" dirty="0">
              <a:latin typeface="HG丸ｺﾞｼｯｸM-PRO" pitchFamily="50" charset="-128"/>
              <a:ea typeface="HG丸ｺﾞｼｯｸM-PRO" pitchFamily="50" charset="-128"/>
              <a:cs typeface="ＭＳ Ｐゴシック" pitchFamily="50" charset="-128"/>
            </a:endParaRPr>
          </a:p>
          <a:p>
            <a:pPr marL="143991" indent="-143991">
              <a:defRPr/>
            </a:pPr>
            <a:endParaRPr lang="en-US" altLang="ja-JP" sz="1050" dirty="0">
              <a:solidFill>
                <a:schemeClr val="accent6">
                  <a:lumMod val="75000"/>
                </a:schemeClr>
              </a:solidFill>
              <a:latin typeface="HGP創英角ｺﾞｼｯｸUB" pitchFamily="50" charset="-128"/>
              <a:ea typeface="HGP創英角ｺﾞｼｯｸUB" pitchFamily="50" charset="-128"/>
              <a:cs typeface="ＭＳ Ｐゴシック" pitchFamily="50" charset="-128"/>
            </a:endParaRPr>
          </a:p>
          <a:p>
            <a:pPr marL="143991" indent="-143991">
              <a:defRPr/>
            </a:pPr>
            <a:r>
              <a:rPr lang="ja-JP" altLang="en-US"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２．支給額</a:t>
            </a:r>
            <a:endParaRPr lang="en-US" altLang="ja-JP"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endParaRPr>
          </a:p>
          <a:p>
            <a:pPr marL="143991" indent="-143991">
              <a:defRPr/>
            </a:pPr>
            <a:endParaRPr lang="en-US" altLang="ja-JP" sz="1100" b="1" dirty="0">
              <a:solidFill>
                <a:srgbClr val="003399"/>
              </a:solidFill>
              <a:latin typeface="HG丸ｺﾞｼｯｸM-PRO" pitchFamily="50" charset="-128"/>
              <a:ea typeface="HG丸ｺﾞｼｯｸM-PRO" pitchFamily="50" charset="-128"/>
              <a:cs typeface="ＭＳ Ｐゴシック" pitchFamily="50" charset="-128"/>
            </a:endParaRPr>
          </a:p>
          <a:p>
            <a:pPr marL="143991" indent="-143991">
              <a:defRPr/>
            </a:pPr>
            <a:r>
              <a:rPr lang="ja-JP" altLang="en-US" sz="1050" dirty="0">
                <a:latin typeface="HG丸ｺﾞｼｯｸM-PRO" pitchFamily="50" charset="-128"/>
                <a:ea typeface="HG丸ｺﾞｼｯｸM-PRO" pitchFamily="50" charset="-128"/>
                <a:cs typeface="ＭＳ Ｐゴシック" pitchFamily="50" charset="-128"/>
              </a:rPr>
              <a:t>　</a:t>
            </a:r>
            <a:endParaRPr lang="en-US" altLang="ja-JP" sz="1050" dirty="0">
              <a:latin typeface="HG丸ｺﾞｼｯｸM-PRO" pitchFamily="50" charset="-128"/>
              <a:ea typeface="HG丸ｺﾞｼｯｸM-PRO" pitchFamily="50" charset="-128"/>
              <a:cs typeface="ＭＳ Ｐゴシック" pitchFamily="50" charset="-128"/>
            </a:endParaRPr>
          </a:p>
          <a:p>
            <a:pPr marL="143991" indent="-143991">
              <a:defRPr/>
            </a:pPr>
            <a:endParaRPr lang="en-US" altLang="ja-JP" sz="1050" dirty="0">
              <a:latin typeface="HG丸ｺﾞｼｯｸM-PRO" pitchFamily="50" charset="-128"/>
              <a:ea typeface="HG丸ｺﾞｼｯｸM-PRO" pitchFamily="50" charset="-128"/>
              <a:cs typeface="ＭＳ Ｐゴシック" pitchFamily="50" charset="-128"/>
            </a:endParaRPr>
          </a:p>
          <a:p>
            <a:pPr marL="143991" indent="-143991">
              <a:defRPr/>
            </a:pPr>
            <a:endParaRPr lang="en-US" altLang="ja-JP" sz="1050" dirty="0">
              <a:latin typeface="HG丸ｺﾞｼｯｸM-PRO" pitchFamily="50" charset="-128"/>
              <a:ea typeface="HG丸ｺﾞｼｯｸM-PRO" pitchFamily="50" charset="-128"/>
              <a:cs typeface="ＭＳ Ｐゴシック" pitchFamily="50" charset="-128"/>
            </a:endParaRPr>
          </a:p>
          <a:p>
            <a:pPr marL="143991" indent="-143991">
              <a:defRPr/>
            </a:pPr>
            <a:endParaRPr lang="en-US" altLang="ja-JP" sz="1050" dirty="0">
              <a:latin typeface="HG丸ｺﾞｼｯｸM-PRO" pitchFamily="50" charset="-128"/>
              <a:ea typeface="HG丸ｺﾞｼｯｸM-PRO" pitchFamily="50" charset="-128"/>
              <a:cs typeface="ＭＳ Ｐゴシック" pitchFamily="50" charset="-128"/>
            </a:endParaRPr>
          </a:p>
          <a:p>
            <a:pPr marL="143991" indent="-143991">
              <a:defRPr/>
            </a:pPr>
            <a:endParaRPr lang="en-US" altLang="ja-JP" sz="1050" dirty="0">
              <a:latin typeface="HG丸ｺﾞｼｯｸM-PRO" pitchFamily="50" charset="-128"/>
              <a:ea typeface="HG丸ｺﾞｼｯｸM-PRO" pitchFamily="50" charset="-128"/>
              <a:cs typeface="ＭＳ Ｐゴシック" pitchFamily="50" charset="-128"/>
            </a:endParaRPr>
          </a:p>
          <a:p>
            <a:pPr marL="143991" indent="-143991">
              <a:defRPr/>
            </a:pPr>
            <a:endParaRPr lang="ja-JP" altLang="en-US" sz="1050" b="1" dirty="0">
              <a:solidFill>
                <a:schemeClr val="accent6">
                  <a:lumMod val="75000"/>
                </a:schemeClr>
              </a:solidFill>
              <a:latin typeface="HG丸ｺﾞｼｯｸM-PRO" pitchFamily="50" charset="-128"/>
              <a:ea typeface="HG丸ｺﾞｼｯｸM-PRO" pitchFamily="50" charset="-128"/>
              <a:cs typeface="ＭＳ Ｐゴシック" pitchFamily="50" charset="-128"/>
            </a:endParaRPr>
          </a:p>
          <a:p>
            <a:pPr marL="143991" indent="-143991">
              <a:defRPr/>
            </a:pPr>
            <a:endParaRPr lang="ja-JP" altLang="en-US" sz="1100" dirty="0">
              <a:solidFill>
                <a:schemeClr val="accent6">
                  <a:lumMod val="75000"/>
                </a:schemeClr>
              </a:solidFill>
              <a:latin typeface="HGP創英角ｺﾞｼｯｸUB" pitchFamily="50" charset="-128"/>
              <a:ea typeface="HGP創英角ｺﾞｼｯｸUB" pitchFamily="50" charset="-128"/>
              <a:cs typeface="ＭＳ Ｐゴシック" pitchFamily="50" charset="-128"/>
            </a:endParaRPr>
          </a:p>
          <a:p>
            <a:pPr marL="143991" indent="-143991">
              <a:lnSpc>
                <a:spcPts val="800"/>
              </a:lnSpc>
              <a:defRPr/>
            </a:pPr>
            <a:endParaRPr lang="en-US" altLang="ja-JP" sz="1100" dirty="0">
              <a:solidFill>
                <a:schemeClr val="accent6">
                  <a:lumMod val="75000"/>
                </a:schemeClr>
              </a:solidFill>
              <a:latin typeface="HGP創英角ｺﾞｼｯｸUB" pitchFamily="50" charset="-128"/>
              <a:ea typeface="HGP創英角ｺﾞｼｯｸUB" pitchFamily="50" charset="-128"/>
              <a:cs typeface="ＭＳ Ｐゴシック" pitchFamily="50" charset="-128"/>
            </a:endParaRPr>
          </a:p>
          <a:p>
            <a:pPr marL="143991" indent="-143991">
              <a:lnSpc>
                <a:spcPts val="1100"/>
              </a:lnSpc>
              <a:defRPr/>
            </a:pP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r>
              <a:rPr lang="ja-JP" altLang="en-US" sz="900" dirty="0">
                <a:latin typeface="HG丸ｺﾞｼｯｸM-PRO" pitchFamily="50" charset="-128"/>
                <a:ea typeface="HG丸ｺﾞｼｯｸM-PRO" pitchFamily="50" charset="-128"/>
                <a:cs typeface="ＭＳ Ｐゴシック" pitchFamily="50" charset="-128"/>
              </a:rPr>
              <a:t>　</a:t>
            </a:r>
            <a:r>
              <a:rPr lang="en-US" altLang="ja-JP" sz="900" dirty="0">
                <a:latin typeface="HG丸ｺﾞｼｯｸM-PRO" pitchFamily="50" charset="-128"/>
                <a:ea typeface="HG丸ｺﾞｼｯｸM-PRO" pitchFamily="50" charset="-128"/>
                <a:cs typeface="ＭＳ Ｐゴシック" pitchFamily="50" charset="-128"/>
              </a:rPr>
              <a:t>※</a:t>
            </a:r>
            <a:r>
              <a:rPr lang="ja-JP" altLang="en-US" sz="900" dirty="0">
                <a:latin typeface="HG丸ｺﾞｼｯｸM-PRO" pitchFamily="50" charset="-128"/>
                <a:ea typeface="HG丸ｺﾞｼｯｸM-PRO" pitchFamily="50" charset="-128"/>
                <a:cs typeface="ＭＳ Ｐゴシック" pitchFamily="50" charset="-128"/>
              </a:rPr>
              <a:t>　児童を養育している方の所得が所得制限限度額以上、</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r>
              <a:rPr lang="ja-JP" altLang="en-US" sz="900" dirty="0">
                <a:latin typeface="HG丸ｺﾞｼｯｸM-PRO" pitchFamily="50" charset="-128"/>
                <a:ea typeface="HG丸ｺﾞｼｯｸM-PRO" pitchFamily="50" charset="-128"/>
                <a:cs typeface="ＭＳ Ｐゴシック" pitchFamily="50" charset="-128"/>
              </a:rPr>
              <a:t>　　所得上限限度額未満の場合は、特例給付として月額一律</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r>
              <a:rPr lang="ja-JP" altLang="en-US" sz="900" dirty="0">
                <a:latin typeface="HG丸ｺﾞｼｯｸM-PRO" pitchFamily="50" charset="-128"/>
                <a:ea typeface="HG丸ｺﾞｼｯｸM-PRO" pitchFamily="50" charset="-128"/>
                <a:cs typeface="ＭＳ Ｐゴシック" pitchFamily="50" charset="-128"/>
              </a:rPr>
              <a:t>　　</a:t>
            </a:r>
            <a:r>
              <a:rPr lang="en-US" altLang="ja-JP" sz="900" dirty="0">
                <a:latin typeface="HG丸ｺﾞｼｯｸM-PRO" pitchFamily="50" charset="-128"/>
                <a:ea typeface="HG丸ｺﾞｼｯｸM-PRO" pitchFamily="50" charset="-128"/>
                <a:cs typeface="ＭＳ Ｐゴシック" pitchFamily="50" charset="-128"/>
              </a:rPr>
              <a:t>5,000</a:t>
            </a:r>
            <a:r>
              <a:rPr lang="ja-JP" altLang="en-US" sz="900" dirty="0">
                <a:latin typeface="HG丸ｺﾞｼｯｸM-PRO" pitchFamily="50" charset="-128"/>
                <a:ea typeface="HG丸ｺﾞｼｯｸM-PRO" pitchFamily="50" charset="-128"/>
                <a:cs typeface="ＭＳ Ｐゴシック" pitchFamily="50" charset="-128"/>
              </a:rPr>
              <a:t>円を支給します。</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endParaRPr lang="ja-JP" altLang="en-US" sz="900"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r>
              <a:rPr lang="ja-JP" altLang="en-US" sz="800" dirty="0">
                <a:latin typeface="HG丸ｺﾞｼｯｸM-PRO" pitchFamily="50" charset="-128"/>
                <a:ea typeface="HG丸ｺﾞｼｯｸM-PRO" pitchFamily="50" charset="-128"/>
                <a:cs typeface="ＭＳ Ｐゴシック" pitchFamily="50" charset="-128"/>
              </a:rPr>
              <a:t>　</a:t>
            </a:r>
            <a:r>
              <a:rPr lang="ja-JP" altLang="en-US" sz="900" dirty="0">
                <a:latin typeface="HG丸ｺﾞｼｯｸM-PRO" pitchFamily="50" charset="-128"/>
                <a:ea typeface="HG丸ｺﾞｼｯｸM-PRO" pitchFamily="50" charset="-128"/>
                <a:cs typeface="ＭＳ Ｐゴシック" pitchFamily="50" charset="-128"/>
              </a:rPr>
              <a:t>（以下、児童手当と特例給付を合わせて「児童手当等」と</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r>
              <a:rPr lang="ja-JP" altLang="en-US" sz="900" dirty="0">
                <a:latin typeface="HG丸ｺﾞｼｯｸM-PRO" pitchFamily="50" charset="-128"/>
                <a:ea typeface="HG丸ｺﾞｼｯｸM-PRO" pitchFamily="50" charset="-128"/>
                <a:cs typeface="ＭＳ Ｐゴシック" pitchFamily="50" charset="-128"/>
              </a:rPr>
              <a:t>　いいます。</a:t>
            </a:r>
            <a:r>
              <a:rPr lang="ja-JP" altLang="en-US" sz="900" u="sng" dirty="0">
                <a:latin typeface="HG丸ｺﾞｼｯｸM-PRO" pitchFamily="50" charset="-128"/>
                <a:ea typeface="HG丸ｺﾞｼｯｸM-PRO" pitchFamily="50" charset="-128"/>
                <a:cs typeface="ＭＳ Ｐゴシック" pitchFamily="50" charset="-128"/>
              </a:rPr>
              <a:t>所得制限・所得上限については裏面をご覧</a:t>
            </a:r>
            <a:r>
              <a:rPr lang="ja-JP" altLang="en-US" sz="900" u="sng" dirty="0" err="1">
                <a:latin typeface="HG丸ｺﾞｼｯｸM-PRO" pitchFamily="50" charset="-128"/>
                <a:ea typeface="HG丸ｺﾞｼｯｸM-PRO" pitchFamily="50" charset="-128"/>
                <a:cs typeface="ＭＳ Ｐゴシック" pitchFamily="50" charset="-128"/>
              </a:rPr>
              <a:t>くだ</a:t>
            </a:r>
            <a:endParaRPr lang="en-US" altLang="ja-JP" sz="900" u="sng"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r>
              <a:rPr lang="ja-JP" altLang="en-US" sz="900" dirty="0">
                <a:latin typeface="HG丸ｺﾞｼｯｸM-PRO" pitchFamily="50" charset="-128"/>
                <a:ea typeface="HG丸ｺﾞｼｯｸM-PRO" pitchFamily="50" charset="-128"/>
                <a:cs typeface="ＭＳ Ｐゴシック" pitchFamily="50" charset="-128"/>
              </a:rPr>
              <a:t>　</a:t>
            </a:r>
            <a:r>
              <a:rPr lang="ja-JP" altLang="en-US" sz="900" u="sng" dirty="0">
                <a:latin typeface="HG丸ｺﾞｼｯｸM-PRO" pitchFamily="50" charset="-128"/>
                <a:ea typeface="HG丸ｺﾞｼｯｸM-PRO" pitchFamily="50" charset="-128"/>
                <a:cs typeface="ＭＳ Ｐゴシック" pitchFamily="50" charset="-128"/>
              </a:rPr>
              <a:t>さい</a:t>
            </a:r>
            <a:r>
              <a:rPr lang="ja-JP" altLang="en-US" sz="900" dirty="0">
                <a:latin typeface="HG丸ｺﾞｼｯｸM-PRO" pitchFamily="50" charset="-128"/>
                <a:ea typeface="HG丸ｺﾞｼｯｸM-PRO" pitchFamily="50" charset="-128"/>
                <a:cs typeface="ＭＳ Ｐゴシック" pitchFamily="50" charset="-128"/>
              </a:rPr>
              <a:t>）</a:t>
            </a:r>
          </a:p>
          <a:p>
            <a:pPr marL="143991" indent="-143991">
              <a:lnSpc>
                <a:spcPts val="600"/>
              </a:lnSpc>
              <a:defRPr/>
            </a:pPr>
            <a:r>
              <a:rPr lang="ja-JP" altLang="en-US" sz="900" dirty="0">
                <a:latin typeface="HG丸ｺﾞｼｯｸM-PRO" pitchFamily="50" charset="-128"/>
                <a:ea typeface="HG丸ｺﾞｼｯｸM-PRO" pitchFamily="50" charset="-128"/>
                <a:cs typeface="ＭＳ Ｐゴシック" pitchFamily="50" charset="-128"/>
              </a:rPr>
              <a:t>　</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r>
              <a:rPr lang="ja-JP" altLang="en-US" sz="900" dirty="0">
                <a:latin typeface="HG丸ｺﾞｼｯｸM-PRO" pitchFamily="50" charset="-128"/>
                <a:ea typeface="HG丸ｺﾞｼｯｸM-PRO" pitchFamily="50" charset="-128"/>
                <a:cs typeface="ＭＳ Ｐゴシック" pitchFamily="50" charset="-128"/>
              </a:rPr>
              <a:t>　</a:t>
            </a:r>
            <a:r>
              <a:rPr lang="en-US" altLang="ja-JP" sz="900" dirty="0">
                <a:latin typeface="HG丸ｺﾞｼｯｸM-PRO" pitchFamily="50" charset="-128"/>
                <a:ea typeface="HG丸ｺﾞｼｯｸM-PRO" pitchFamily="50" charset="-128"/>
                <a:cs typeface="ＭＳ Ｐゴシック" pitchFamily="50" charset="-128"/>
              </a:rPr>
              <a:t>※</a:t>
            </a:r>
            <a:r>
              <a:rPr lang="ja-JP" altLang="en-US" sz="900" dirty="0">
                <a:latin typeface="HG丸ｺﾞｼｯｸM-PRO" pitchFamily="50" charset="-128"/>
                <a:ea typeface="HG丸ｺﾞｼｯｸM-PRO" pitchFamily="50" charset="-128"/>
                <a:cs typeface="ＭＳ Ｐゴシック" pitchFamily="50" charset="-128"/>
              </a:rPr>
              <a:t>　「第</a:t>
            </a:r>
            <a:r>
              <a:rPr lang="en-US" altLang="ja-JP" sz="900" dirty="0">
                <a:latin typeface="HG丸ｺﾞｼｯｸM-PRO" pitchFamily="50" charset="-128"/>
                <a:ea typeface="HG丸ｺﾞｼｯｸM-PRO" pitchFamily="50" charset="-128"/>
                <a:cs typeface="ＭＳ Ｐゴシック" pitchFamily="50" charset="-128"/>
              </a:rPr>
              <a:t>3</a:t>
            </a:r>
            <a:r>
              <a:rPr lang="ja-JP" altLang="en-US" sz="900" dirty="0">
                <a:latin typeface="HG丸ｺﾞｼｯｸM-PRO" pitchFamily="50" charset="-128"/>
                <a:ea typeface="HG丸ｺﾞｼｯｸM-PRO" pitchFamily="50" charset="-128"/>
                <a:cs typeface="ＭＳ Ｐゴシック" pitchFamily="50" charset="-128"/>
              </a:rPr>
              <a:t>子以降」とは、高校卒業まで（</a:t>
            </a:r>
            <a:r>
              <a:rPr lang="en-US" altLang="ja-JP" sz="900" dirty="0">
                <a:latin typeface="HG丸ｺﾞｼｯｸM-PRO" pitchFamily="50" charset="-128"/>
                <a:ea typeface="HG丸ｺﾞｼｯｸM-PRO" pitchFamily="50" charset="-128"/>
                <a:cs typeface="ＭＳ Ｐゴシック" pitchFamily="50" charset="-128"/>
              </a:rPr>
              <a:t>18</a:t>
            </a:r>
            <a:r>
              <a:rPr lang="ja-JP" altLang="en-US" sz="900" dirty="0">
                <a:latin typeface="HG丸ｺﾞｼｯｸM-PRO" pitchFamily="50" charset="-128"/>
                <a:ea typeface="HG丸ｺﾞｼｯｸM-PRO" pitchFamily="50" charset="-128"/>
                <a:cs typeface="ＭＳ Ｐゴシック" pitchFamily="50" charset="-128"/>
              </a:rPr>
              <a:t>歳の誕生日後の　</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r>
              <a:rPr lang="ja-JP" altLang="en-US" sz="900" dirty="0">
                <a:latin typeface="HG丸ｺﾞｼｯｸM-PRO" pitchFamily="50" charset="-128"/>
                <a:ea typeface="HG丸ｺﾞｼｯｸM-PRO" pitchFamily="50" charset="-128"/>
                <a:cs typeface="ＭＳ Ｐゴシック" pitchFamily="50" charset="-128"/>
              </a:rPr>
              <a:t>　　最初の</a:t>
            </a:r>
            <a:r>
              <a:rPr lang="en-US" altLang="ja-JP" sz="900" dirty="0">
                <a:latin typeface="HG丸ｺﾞｼｯｸM-PRO" pitchFamily="50" charset="-128"/>
                <a:ea typeface="HG丸ｺﾞｼｯｸM-PRO" pitchFamily="50" charset="-128"/>
                <a:cs typeface="ＭＳ Ｐゴシック" pitchFamily="50" charset="-128"/>
              </a:rPr>
              <a:t>3</a:t>
            </a:r>
            <a:r>
              <a:rPr lang="ja-JP" altLang="en-US" sz="900" dirty="0">
                <a:latin typeface="HG丸ｺﾞｼｯｸM-PRO" pitchFamily="50" charset="-128"/>
                <a:ea typeface="HG丸ｺﾞｼｯｸM-PRO" pitchFamily="50" charset="-128"/>
                <a:cs typeface="ＭＳ Ｐゴシック" pitchFamily="50" charset="-128"/>
              </a:rPr>
              <a:t>月</a:t>
            </a:r>
            <a:r>
              <a:rPr lang="en-US" altLang="ja-JP" sz="900" dirty="0">
                <a:latin typeface="HG丸ｺﾞｼｯｸM-PRO" pitchFamily="50" charset="-128"/>
                <a:ea typeface="HG丸ｺﾞｼｯｸM-PRO" pitchFamily="50" charset="-128"/>
                <a:cs typeface="ＭＳ Ｐゴシック" pitchFamily="50" charset="-128"/>
              </a:rPr>
              <a:t>31</a:t>
            </a:r>
            <a:r>
              <a:rPr lang="ja-JP" altLang="en-US" sz="900" dirty="0">
                <a:latin typeface="HG丸ｺﾞｼｯｸM-PRO" pitchFamily="50" charset="-128"/>
                <a:ea typeface="HG丸ｺﾞｼｯｸM-PRO" pitchFamily="50" charset="-128"/>
                <a:cs typeface="ＭＳ Ｐゴシック" pitchFamily="50" charset="-128"/>
              </a:rPr>
              <a:t>日まで）の養育している児童のうち、３番目</a:t>
            </a:r>
            <a:endParaRPr lang="en-US" altLang="ja-JP" sz="900" dirty="0">
              <a:latin typeface="HG丸ｺﾞｼｯｸM-PRO" pitchFamily="50" charset="-128"/>
              <a:ea typeface="HG丸ｺﾞｼｯｸM-PRO" pitchFamily="50" charset="-128"/>
              <a:cs typeface="ＭＳ Ｐゴシック" pitchFamily="50" charset="-128"/>
            </a:endParaRPr>
          </a:p>
          <a:p>
            <a:pPr marL="143991" indent="-143991">
              <a:lnSpc>
                <a:spcPts val="1100"/>
              </a:lnSpc>
              <a:defRPr/>
            </a:pPr>
            <a:r>
              <a:rPr lang="ja-JP" altLang="en-US" sz="900" dirty="0">
                <a:latin typeface="HG丸ｺﾞｼｯｸM-PRO" pitchFamily="50" charset="-128"/>
                <a:ea typeface="HG丸ｺﾞｼｯｸM-PRO" pitchFamily="50" charset="-128"/>
                <a:cs typeface="ＭＳ Ｐゴシック" pitchFamily="50" charset="-128"/>
              </a:rPr>
              <a:t>　　以降をいいます</a:t>
            </a:r>
            <a:r>
              <a:rPr lang="ja-JP" altLang="en-US" sz="1000" dirty="0">
                <a:latin typeface="HG丸ｺﾞｼｯｸM-PRO" pitchFamily="50" charset="-128"/>
                <a:ea typeface="HG丸ｺﾞｼｯｸM-PRO" pitchFamily="50" charset="-128"/>
                <a:cs typeface="ＭＳ Ｐゴシック" pitchFamily="50" charset="-128"/>
              </a:rPr>
              <a:t>。</a:t>
            </a:r>
            <a:endParaRPr lang="en-US" altLang="ja-JP" sz="1000" dirty="0">
              <a:latin typeface="HG丸ｺﾞｼｯｸM-PRO" pitchFamily="50" charset="-128"/>
              <a:ea typeface="HG丸ｺﾞｼｯｸM-PRO" pitchFamily="50" charset="-128"/>
              <a:cs typeface="ＭＳ Ｐゴシック" pitchFamily="50" charset="-128"/>
            </a:endParaRPr>
          </a:p>
          <a:p>
            <a:pPr marL="143991" indent="-143991">
              <a:defRPr/>
            </a:pPr>
            <a:endParaRPr lang="en-US" altLang="ja-JP" sz="1100" dirty="0">
              <a:solidFill>
                <a:schemeClr val="accent6">
                  <a:lumMod val="75000"/>
                </a:schemeClr>
              </a:solidFill>
              <a:latin typeface="HGP創英角ｺﾞｼｯｸUB" pitchFamily="50" charset="-128"/>
              <a:ea typeface="HGP創英角ｺﾞｼｯｸUB" pitchFamily="50" charset="-128"/>
              <a:cs typeface="ＭＳ Ｐゴシック" pitchFamily="50" charset="-128"/>
            </a:endParaRPr>
          </a:p>
          <a:p>
            <a:pPr marL="143991" indent="-143991">
              <a:lnSpc>
                <a:spcPct val="120000"/>
              </a:lnSpc>
              <a:defRPr/>
            </a:pPr>
            <a:r>
              <a:rPr lang="ja-JP" altLang="en-US"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３．</a:t>
            </a:r>
            <a:r>
              <a:rPr lang="en-US" altLang="ja-JP"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 </a:t>
            </a:r>
            <a:r>
              <a:rPr lang="ja-JP" altLang="en-US"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支給時期</a:t>
            </a:r>
            <a:endParaRPr lang="en-US" altLang="ja-JP"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endParaRPr>
          </a:p>
          <a:p>
            <a:pPr marL="143991" indent="-143991">
              <a:defRPr/>
            </a:pPr>
            <a:r>
              <a:rPr lang="ja-JP" altLang="en-US" sz="1100" dirty="0">
                <a:latin typeface="HG丸ｺﾞｼｯｸM-PRO" pitchFamily="50" charset="-128"/>
                <a:ea typeface="HG丸ｺﾞｼｯｸM-PRO" pitchFamily="50" charset="-128"/>
                <a:cs typeface="ＭＳ Ｐゴシック" pitchFamily="50" charset="-128"/>
              </a:rPr>
              <a:t>　   </a:t>
            </a:r>
            <a:r>
              <a:rPr lang="ja-JP" altLang="en-US" sz="1000" dirty="0">
                <a:latin typeface="HG丸ｺﾞｼｯｸM-PRO" pitchFamily="50" charset="-128"/>
                <a:ea typeface="HG丸ｺﾞｼｯｸM-PRO" pitchFamily="50" charset="-128"/>
                <a:cs typeface="ＭＳ Ｐゴシック" pitchFamily="50" charset="-128"/>
              </a:rPr>
              <a:t>原則として、毎年</a:t>
            </a:r>
            <a:r>
              <a:rPr lang="en-US" altLang="ja-JP" sz="1000" dirty="0">
                <a:latin typeface="HG丸ｺﾞｼｯｸM-PRO" pitchFamily="50" charset="-128"/>
                <a:ea typeface="HG丸ｺﾞｼｯｸM-PRO" pitchFamily="50" charset="-128"/>
                <a:cs typeface="ＭＳ Ｐゴシック" pitchFamily="50" charset="-128"/>
              </a:rPr>
              <a:t>6</a:t>
            </a:r>
            <a:r>
              <a:rPr lang="ja-JP" altLang="en-US" sz="1000" dirty="0">
                <a:latin typeface="HG丸ｺﾞｼｯｸM-PRO" pitchFamily="50" charset="-128"/>
                <a:ea typeface="HG丸ｺﾞｼｯｸM-PRO" pitchFamily="50" charset="-128"/>
                <a:cs typeface="ＭＳ Ｐゴシック" pitchFamily="50" charset="-128"/>
              </a:rPr>
              <a:t>月、</a:t>
            </a:r>
            <a:r>
              <a:rPr lang="en-US" altLang="ja-JP" sz="1000" dirty="0">
                <a:latin typeface="HG丸ｺﾞｼｯｸM-PRO" pitchFamily="50" charset="-128"/>
                <a:ea typeface="HG丸ｺﾞｼｯｸM-PRO" pitchFamily="50" charset="-128"/>
                <a:cs typeface="ＭＳ Ｐゴシック" pitchFamily="50" charset="-128"/>
              </a:rPr>
              <a:t>10</a:t>
            </a:r>
            <a:r>
              <a:rPr lang="ja-JP" altLang="en-US" sz="1000" dirty="0">
                <a:latin typeface="HG丸ｺﾞｼｯｸM-PRO" pitchFamily="50" charset="-128"/>
                <a:ea typeface="HG丸ｺﾞｼｯｸM-PRO" pitchFamily="50" charset="-128"/>
                <a:cs typeface="ＭＳ Ｐゴシック" pitchFamily="50" charset="-128"/>
              </a:rPr>
              <a:t>月、</a:t>
            </a:r>
            <a:r>
              <a:rPr lang="en-US" altLang="ja-JP" sz="1000" dirty="0">
                <a:latin typeface="HG丸ｺﾞｼｯｸM-PRO" pitchFamily="50" charset="-128"/>
                <a:ea typeface="HG丸ｺﾞｼｯｸM-PRO" pitchFamily="50" charset="-128"/>
                <a:cs typeface="ＭＳ Ｐゴシック" pitchFamily="50" charset="-128"/>
              </a:rPr>
              <a:t>2</a:t>
            </a:r>
            <a:r>
              <a:rPr lang="ja-JP" altLang="en-US" sz="1000" dirty="0">
                <a:latin typeface="HG丸ｺﾞｼｯｸM-PRO" pitchFamily="50" charset="-128"/>
                <a:ea typeface="HG丸ｺﾞｼｯｸM-PRO" pitchFamily="50" charset="-128"/>
                <a:cs typeface="ＭＳ Ｐゴシック" pitchFamily="50" charset="-128"/>
              </a:rPr>
              <a:t>月に、</a:t>
            </a:r>
            <a:endParaRPr lang="en-US" altLang="ja-JP" sz="1000" dirty="0">
              <a:latin typeface="HG丸ｺﾞｼｯｸM-PRO" pitchFamily="50" charset="-128"/>
              <a:ea typeface="HG丸ｺﾞｼｯｸM-PRO" pitchFamily="50" charset="-128"/>
              <a:cs typeface="ＭＳ Ｐゴシック" pitchFamily="50" charset="-128"/>
            </a:endParaRPr>
          </a:p>
          <a:p>
            <a:pPr marL="143991" indent="-143991">
              <a:defRPr/>
            </a:pPr>
            <a:r>
              <a:rPr lang="ja-JP" altLang="en-US" sz="1000" dirty="0">
                <a:latin typeface="HG丸ｺﾞｼｯｸM-PRO" pitchFamily="50" charset="-128"/>
                <a:ea typeface="HG丸ｺﾞｼｯｸM-PRO" pitchFamily="50" charset="-128"/>
                <a:cs typeface="ＭＳ Ｐゴシック" pitchFamily="50" charset="-128"/>
              </a:rPr>
              <a:t>　それぞれの前月分までの手当を支給します。</a:t>
            </a:r>
            <a:endParaRPr lang="en-US" altLang="ja-JP" sz="1000" dirty="0">
              <a:latin typeface="HG丸ｺﾞｼｯｸM-PRO" pitchFamily="50" charset="-128"/>
              <a:ea typeface="HG丸ｺﾞｼｯｸM-PRO" pitchFamily="50" charset="-128"/>
              <a:cs typeface="ＭＳ Ｐゴシック" pitchFamily="50" charset="-128"/>
            </a:endParaRPr>
          </a:p>
          <a:p>
            <a:pPr marL="143991" indent="-143991">
              <a:defRPr/>
            </a:pPr>
            <a:r>
              <a:rPr lang="ja-JP" altLang="en-US" sz="1100" dirty="0">
                <a:solidFill>
                  <a:schemeClr val="accent6">
                    <a:lumMod val="75000"/>
                  </a:schemeClr>
                </a:solidFill>
                <a:latin typeface="HG丸ｺﾞｼｯｸM-PRO" pitchFamily="50" charset="-128"/>
                <a:ea typeface="HG丸ｺﾞｼｯｸM-PRO" pitchFamily="50" charset="-128"/>
                <a:cs typeface="ＭＳ Ｐゴシック" pitchFamily="50" charset="-128"/>
              </a:rPr>
              <a:t>　</a:t>
            </a:r>
            <a:r>
              <a:rPr lang="ja-JP" altLang="en-US" sz="900" dirty="0">
                <a:latin typeface="HG丸ｺﾞｼｯｸM-PRO" pitchFamily="50" charset="-128"/>
                <a:ea typeface="HG丸ｺﾞｼｯｸM-PRO" pitchFamily="50" charset="-128"/>
                <a:cs typeface="ＭＳ Ｐゴシック" pitchFamily="50" charset="-128"/>
              </a:rPr>
              <a:t>例）６月の支給日には、２～５月分の手当を支給します。</a:t>
            </a:r>
            <a:endParaRPr lang="ja-JP" altLang="en-US" sz="1100" dirty="0">
              <a:latin typeface="HGP創英角ｺﾞｼｯｸUB" pitchFamily="50" charset="-128"/>
              <a:ea typeface="HGP創英角ｺﾞｼｯｸUB" pitchFamily="50" charset="-128"/>
              <a:cs typeface="ＭＳ Ｐゴシック" pitchFamily="50" charset="-128"/>
            </a:endParaRPr>
          </a:p>
          <a:p>
            <a:pPr marL="143991" indent="-143991">
              <a:defRPr/>
            </a:pPr>
            <a:endParaRPr lang="en-US" altLang="ja-JP" sz="1100" dirty="0">
              <a:solidFill>
                <a:schemeClr val="accent6">
                  <a:lumMod val="75000"/>
                </a:schemeClr>
              </a:solidFill>
              <a:latin typeface="HGP創英角ｺﾞｼｯｸUB" pitchFamily="50" charset="-128"/>
              <a:ea typeface="HGP創英角ｺﾞｼｯｸUB" pitchFamily="50" charset="-128"/>
              <a:cs typeface="ＭＳ Ｐゴシック" pitchFamily="50" charset="-128"/>
            </a:endParaRPr>
          </a:p>
          <a:p>
            <a:pPr marL="143991" indent="-143991">
              <a:defRPr/>
            </a:pPr>
            <a:r>
              <a:rPr lang="ja-JP" altLang="en-US"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４． 保育料や、申し出があった方についての学校</a:t>
            </a:r>
            <a:endParaRPr lang="en-US" altLang="ja-JP"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endParaRPr>
          </a:p>
          <a:p>
            <a:pPr marL="143991" indent="-143991">
              <a:defRPr/>
            </a:pPr>
            <a:r>
              <a:rPr lang="ja-JP" altLang="en-US"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　 給食費などを、市区町村が児童手当等から徴収</a:t>
            </a:r>
            <a:endParaRPr lang="en-US" altLang="ja-JP"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endParaRPr>
          </a:p>
          <a:p>
            <a:pPr marL="143991" indent="-143991">
              <a:defRPr/>
            </a:pPr>
            <a:r>
              <a:rPr lang="ja-JP" altLang="en-US" sz="11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　 することが可能です。</a:t>
            </a:r>
          </a:p>
          <a:p>
            <a:pPr marL="143991" indent="-143991">
              <a:defRPr/>
            </a:pPr>
            <a:endParaRPr lang="en-US" altLang="ja-JP" sz="400" dirty="0">
              <a:solidFill>
                <a:srgbClr val="FF6600"/>
              </a:solidFill>
              <a:latin typeface="HG丸ｺﾞｼｯｸM-PRO" pitchFamily="50" charset="-128"/>
              <a:ea typeface="HG丸ｺﾞｼｯｸM-PRO" pitchFamily="50" charset="-128"/>
              <a:cs typeface="ＭＳ Ｐゴシック" pitchFamily="50" charset="-128"/>
            </a:endParaRPr>
          </a:p>
          <a:p>
            <a:pPr marL="143991" indent="-143991">
              <a:defRPr/>
            </a:pPr>
            <a:r>
              <a:rPr lang="ja-JP" altLang="en-US" sz="900" dirty="0">
                <a:latin typeface="HG丸ｺﾞｼｯｸM-PRO" pitchFamily="50" charset="-128"/>
                <a:ea typeface="HG丸ｺﾞｼｯｸM-PRO" pitchFamily="50" charset="-128"/>
                <a:cs typeface="ＭＳ Ｐゴシック" pitchFamily="50" charset="-128"/>
              </a:rPr>
              <a:t>　</a:t>
            </a:r>
            <a:r>
              <a:rPr lang="en-US" altLang="ja-JP" sz="900" dirty="0">
                <a:latin typeface="HG丸ｺﾞｼｯｸM-PRO" pitchFamily="50" charset="-128"/>
                <a:ea typeface="HG丸ｺﾞｼｯｸM-PRO" pitchFamily="50" charset="-128"/>
                <a:cs typeface="ＭＳ Ｐゴシック" pitchFamily="50" charset="-128"/>
              </a:rPr>
              <a:t>※</a:t>
            </a:r>
            <a:r>
              <a:rPr lang="ja-JP" altLang="en-US" sz="900" dirty="0">
                <a:latin typeface="HG丸ｺﾞｼｯｸM-PRO" pitchFamily="50" charset="-128"/>
                <a:ea typeface="HG丸ｺﾞｼｯｸM-PRO" pitchFamily="50" charset="-128"/>
                <a:cs typeface="ＭＳ Ｐゴシック" pitchFamily="50" charset="-128"/>
              </a:rPr>
              <a:t>　保育料などの徴収を実施するかどうかは、</a:t>
            </a:r>
          </a:p>
          <a:p>
            <a:pPr marL="143991" indent="-143991">
              <a:defRPr/>
            </a:pPr>
            <a:r>
              <a:rPr lang="ja-JP" altLang="en-US" sz="900" dirty="0">
                <a:latin typeface="HG丸ｺﾞｼｯｸM-PRO" pitchFamily="50" charset="-128"/>
                <a:ea typeface="HG丸ｺﾞｼｯｸM-PRO" pitchFamily="50" charset="-128"/>
                <a:cs typeface="ＭＳ Ｐゴシック" pitchFamily="50" charset="-128"/>
              </a:rPr>
              <a:t>　　各市区町村で異なります。</a:t>
            </a:r>
          </a:p>
        </p:txBody>
      </p:sp>
      <p:sp>
        <p:nvSpPr>
          <p:cNvPr id="3076" name="Rectangle 1"/>
          <p:cNvSpPr>
            <a:spLocks noChangeArrowheads="1"/>
          </p:cNvSpPr>
          <p:nvPr/>
        </p:nvSpPr>
        <p:spPr bwMode="auto">
          <a:xfrm>
            <a:off x="314623" y="424175"/>
            <a:ext cx="3168352" cy="723271"/>
          </a:xfrm>
          <a:prstGeom prst="rect">
            <a:avLst/>
          </a:prstGeom>
          <a:ln>
            <a:headEnd/>
            <a:tailEnd/>
          </a:ln>
          <a:effectLst>
            <a:glow rad="101600">
              <a:schemeClr val="accent6">
                <a:satMod val="175000"/>
                <a:alpha val="40000"/>
              </a:schemeClr>
            </a:glow>
            <a:outerShdw blurRad="40000" dist="20000" dir="5400000" rotWithShape="0">
              <a:srgbClr val="000000">
                <a:alpha val="38000"/>
              </a:srgbClr>
            </a:outerShdw>
          </a:effectLst>
        </p:spPr>
        <p:style>
          <a:lnRef idx="1">
            <a:schemeClr val="accent6"/>
          </a:lnRef>
          <a:fillRef idx="2">
            <a:schemeClr val="accent6"/>
          </a:fillRef>
          <a:effectRef idx="1">
            <a:schemeClr val="accent6"/>
          </a:effectRef>
          <a:fontRef idx="minor">
            <a:schemeClr val="dk1"/>
          </a:fontRef>
        </p:style>
        <p:txBody>
          <a:bodyPr lIns="91434" tIns="45718" rIns="91434" bIns="45718" anchor="ctr">
            <a:spAutoFit/>
          </a:bodyPr>
          <a:lstStyle/>
          <a:p>
            <a:pPr algn="ctr" eaLnBrk="1" hangingPunct="1">
              <a:defRPr/>
            </a:pPr>
            <a:endParaRPr lang="en-US" altLang="ja-JP" sz="1000" dirty="0">
              <a:solidFill>
                <a:schemeClr val="tx2"/>
              </a:solidFill>
              <a:latin typeface="HGS創英角ﾎﾟｯﾌﾟ体" pitchFamily="50" charset="-128"/>
              <a:ea typeface="HGS創英角ﾎﾟｯﾌﾟ体" pitchFamily="50" charset="-128"/>
              <a:cs typeface="Lucida Sans" pitchFamily="34" charset="0"/>
            </a:endParaRPr>
          </a:p>
          <a:p>
            <a:pPr algn="ctr" eaLnBrk="1" hangingPunct="1">
              <a:defRPr/>
            </a:pPr>
            <a:r>
              <a:rPr lang="ja-JP" altLang="en-US" dirty="0">
                <a:solidFill>
                  <a:schemeClr val="tx2"/>
                </a:solidFill>
                <a:latin typeface="HG丸ｺﾞｼｯｸM-PRO" panose="020F0600000000000000" pitchFamily="50" charset="-128"/>
                <a:ea typeface="HG丸ｺﾞｼｯｸM-PRO" panose="020F0600000000000000" pitchFamily="50" charset="-128"/>
                <a:cs typeface="Lucida Sans" pitchFamily="34" charset="0"/>
              </a:rPr>
              <a:t>～児童手当について～</a:t>
            </a:r>
            <a:endParaRPr lang="en-US" altLang="ja-JP" dirty="0">
              <a:solidFill>
                <a:schemeClr val="tx2"/>
              </a:solidFill>
              <a:latin typeface="HG丸ｺﾞｼｯｸM-PRO" panose="020F0600000000000000" pitchFamily="50" charset="-128"/>
              <a:ea typeface="HG丸ｺﾞｼｯｸM-PRO" panose="020F0600000000000000" pitchFamily="50" charset="-128"/>
              <a:cs typeface="Lucida Sans" pitchFamily="34" charset="0"/>
            </a:endParaRPr>
          </a:p>
          <a:p>
            <a:pPr algn="ctr" eaLnBrk="1" hangingPunct="1">
              <a:defRPr/>
            </a:pPr>
            <a:endParaRPr lang="en-US" altLang="ja-JP" sz="400" dirty="0">
              <a:solidFill>
                <a:srgbClr val="003399"/>
              </a:solidFill>
              <a:latin typeface="HGS創英角ﾎﾟｯﾌﾟ体" pitchFamily="50" charset="-128"/>
              <a:ea typeface="HGS創英角ﾎﾟｯﾌﾟ体" pitchFamily="50" charset="-128"/>
              <a:cs typeface="Lucida Sans" pitchFamily="34" charset="0"/>
            </a:endParaRPr>
          </a:p>
          <a:p>
            <a:pPr algn="ctr" eaLnBrk="1" hangingPunct="1">
              <a:defRPr/>
            </a:pPr>
            <a:endParaRPr lang="ja-JP" altLang="en-US" sz="900" dirty="0">
              <a:solidFill>
                <a:srgbClr val="FF6600"/>
              </a:solidFill>
              <a:latin typeface="HGS創英角ﾎﾟｯﾌﾟ体" pitchFamily="50" charset="-128"/>
              <a:ea typeface="HGS創英角ﾎﾟｯﾌﾟ体" pitchFamily="50" charset="-128"/>
              <a:cs typeface="ＭＳ Ｐゴシック" charset="-128"/>
            </a:endParaRPr>
          </a:p>
        </p:txBody>
      </p:sp>
      <p:sp>
        <p:nvSpPr>
          <p:cNvPr id="5" name="フローチャート : 照合 4"/>
          <p:cNvSpPr/>
          <p:nvPr/>
        </p:nvSpPr>
        <p:spPr>
          <a:xfrm>
            <a:off x="7164298" y="414953"/>
            <a:ext cx="57150" cy="6858000"/>
          </a:xfrm>
          <a:prstGeom prst="flowChartCollate">
            <a:avLst/>
          </a:prstGeom>
          <a:gradFill flip="none" rotWithShape="1">
            <a:gsLst>
              <a:gs pos="0">
                <a:schemeClr val="bg1">
                  <a:lumMod val="85000"/>
                </a:schemeClr>
              </a:gs>
              <a:gs pos="50000">
                <a:srgbClr val="00B050"/>
              </a:gs>
              <a:gs pos="100000">
                <a:schemeClr val="bg1">
                  <a:lumMod val="8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anchor="ctr"/>
          <a:lstStyle/>
          <a:p>
            <a:pPr algn="ctr" eaLnBrk="1" fontAlgn="auto" hangingPunct="1">
              <a:spcBef>
                <a:spcPts val="0"/>
              </a:spcBef>
              <a:spcAft>
                <a:spcPts val="0"/>
              </a:spcAft>
              <a:defRPr/>
            </a:pPr>
            <a:endParaRPr lang="ja-JP" altLang="en-US" dirty="0">
              <a:solidFill>
                <a:schemeClr val="tx1"/>
              </a:solidFill>
            </a:endParaRPr>
          </a:p>
        </p:txBody>
      </p:sp>
      <p:graphicFrame>
        <p:nvGraphicFramePr>
          <p:cNvPr id="6" name="表 5"/>
          <p:cNvGraphicFramePr>
            <a:graphicFrameLocks noGrp="1"/>
          </p:cNvGraphicFramePr>
          <p:nvPr/>
        </p:nvGraphicFramePr>
        <p:xfrm>
          <a:off x="590550" y="2309813"/>
          <a:ext cx="2892425" cy="1327150"/>
        </p:xfrm>
        <a:graphic>
          <a:graphicData uri="http://schemas.openxmlformats.org/drawingml/2006/table">
            <a:tbl>
              <a:tblPr firstRow="1" bandRow="1">
                <a:tableStyleId>{2D5ABB26-0587-4C30-8999-92F81FD0307C}</a:tableStyleId>
              </a:tblPr>
              <a:tblGrid>
                <a:gridCol w="1137705">
                  <a:extLst>
                    <a:ext uri="{9D8B030D-6E8A-4147-A177-3AD203B41FA5}">
                      <a16:colId xmlns:a16="http://schemas.microsoft.com/office/drawing/2014/main" val="20000"/>
                    </a:ext>
                  </a:extLst>
                </a:gridCol>
                <a:gridCol w="1754720">
                  <a:extLst>
                    <a:ext uri="{9D8B030D-6E8A-4147-A177-3AD203B41FA5}">
                      <a16:colId xmlns:a16="http://schemas.microsoft.com/office/drawing/2014/main" val="20001"/>
                    </a:ext>
                  </a:extLst>
                </a:gridCol>
              </a:tblGrid>
              <a:tr h="340867">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児童の年齢</a:t>
                      </a:r>
                      <a:endParaRPr kumimoji="1" lang="ja-JP" altLang="en-US" sz="1000" b="0" dirty="0">
                        <a:latin typeface="HG丸ｺﾞｼｯｸM-PRO" panose="020F0600000000000000" pitchFamily="50" charset="-128"/>
                        <a:ea typeface="HG丸ｺﾞｼｯｸM-PRO" panose="020F0600000000000000" pitchFamily="50" charset="-128"/>
                      </a:endParaRPr>
                    </a:p>
                  </a:txBody>
                  <a:tcPr marL="0" marR="0" marT="17994" marB="179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児童手当の額</a:t>
                      </a:r>
                      <a:endParaRPr kumimoji="1" lang="en-US" altLang="ja-JP" sz="1000" dirty="0" smtClean="0">
                        <a:latin typeface="HG丸ｺﾞｼｯｸM-PRO" panose="020F0600000000000000" pitchFamily="50" charset="-128"/>
                        <a:ea typeface="HG丸ｺﾞｼｯｸM-PRO" panose="020F0600000000000000" pitchFamily="50" charset="-128"/>
                      </a:endParaRPr>
                    </a:p>
                    <a:p>
                      <a:pPr algn="ctr"/>
                      <a:r>
                        <a:rPr kumimoji="1" lang="ja-JP" altLang="en-US" sz="1000" dirty="0" smtClean="0">
                          <a:latin typeface="HG丸ｺﾞｼｯｸM-PRO" panose="020F0600000000000000" pitchFamily="50" charset="-128"/>
                          <a:ea typeface="HG丸ｺﾞｼｯｸM-PRO" panose="020F0600000000000000" pitchFamily="50" charset="-128"/>
                        </a:rPr>
                        <a:t>（１人当たり月額）</a:t>
                      </a:r>
                      <a:endParaRPr kumimoji="1" lang="ja-JP" altLang="en-US" sz="1000" b="0" dirty="0">
                        <a:latin typeface="HG丸ｺﾞｼｯｸM-PRO" panose="020F0600000000000000" pitchFamily="50" charset="-128"/>
                        <a:ea typeface="HG丸ｺﾞｼｯｸM-PRO" panose="020F0600000000000000" pitchFamily="50" charset="-128"/>
                      </a:endParaRPr>
                    </a:p>
                  </a:txBody>
                  <a:tcPr marL="0" marR="0" marT="17994" marB="179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8041">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３歳未満</a:t>
                      </a:r>
                      <a:endParaRPr kumimoji="1" lang="ja-JP" altLang="en-US" sz="1000" dirty="0">
                        <a:latin typeface="HG丸ｺﾞｼｯｸM-PRO" pitchFamily="50" charset="-128"/>
                        <a:ea typeface="HG丸ｺﾞｼｯｸM-PRO" pitchFamily="50" charset="-128"/>
                      </a:endParaRPr>
                    </a:p>
                  </a:txBody>
                  <a:tcPr marL="35989" marR="0" marT="17994" marB="179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一律</a:t>
                      </a:r>
                      <a:r>
                        <a:rPr kumimoji="1" lang="en-US" altLang="ja-JP" sz="1000" dirty="0" smtClean="0">
                          <a:latin typeface="HG丸ｺﾞｼｯｸM-PRO" panose="020F0600000000000000" pitchFamily="50" charset="-128"/>
                          <a:ea typeface="HG丸ｺﾞｼｯｸM-PRO" panose="020F0600000000000000" pitchFamily="50" charset="-128"/>
                        </a:rPr>
                        <a:t>15,000</a:t>
                      </a:r>
                      <a:r>
                        <a:rPr kumimoji="1" lang="ja-JP" altLang="en-US" sz="1000" dirty="0" smtClean="0">
                          <a:latin typeface="HG丸ｺﾞｼｯｸM-PRO" panose="020F0600000000000000" pitchFamily="50" charset="-128"/>
                          <a:ea typeface="HG丸ｺﾞｼｯｸM-PRO" panose="020F0600000000000000" pitchFamily="50" charset="-128"/>
                        </a:rPr>
                        <a:t>円</a:t>
                      </a:r>
                      <a:endParaRPr kumimoji="1" lang="ja-JP" altLang="en-US" sz="1000" dirty="0">
                        <a:latin typeface="HG丸ｺﾞｼｯｸM-PRO" pitchFamily="50" charset="-128"/>
                        <a:ea typeface="HG丸ｺﾞｼｯｸM-PRO" pitchFamily="50" charset="-128"/>
                      </a:endParaRPr>
                    </a:p>
                  </a:txBody>
                  <a:tcPr marL="35989" marR="0" marT="17994" marB="179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60415">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３歳以上</a:t>
                      </a:r>
                    </a:p>
                    <a:p>
                      <a:r>
                        <a:rPr kumimoji="1" lang="ja-JP" altLang="en-US" sz="1000" dirty="0" smtClean="0">
                          <a:latin typeface="HG丸ｺﾞｼｯｸM-PRO" panose="020F0600000000000000" pitchFamily="50" charset="-128"/>
                          <a:ea typeface="HG丸ｺﾞｼｯｸM-PRO" panose="020F0600000000000000" pitchFamily="50" charset="-128"/>
                        </a:rPr>
                        <a:t>　小学校修了前</a:t>
                      </a:r>
                      <a:endParaRPr kumimoji="1" lang="ja-JP" altLang="en-US" sz="1000" dirty="0">
                        <a:latin typeface="HG丸ｺﾞｼｯｸM-PRO" pitchFamily="50" charset="-128"/>
                        <a:ea typeface="HG丸ｺﾞｼｯｸM-PRO" pitchFamily="50" charset="-128"/>
                      </a:endParaRPr>
                    </a:p>
                  </a:txBody>
                  <a:tcPr marL="35989" marR="0" marT="17994" marB="179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10,000</a:t>
                      </a:r>
                      <a:r>
                        <a:rPr kumimoji="1" lang="ja-JP" altLang="en-US" sz="1000" dirty="0" smtClean="0">
                          <a:latin typeface="HG丸ｺﾞｼｯｸM-PRO" panose="020F0600000000000000" pitchFamily="50" charset="-128"/>
                          <a:ea typeface="HG丸ｺﾞｼｯｸM-PRO" panose="020F0600000000000000" pitchFamily="50" charset="-128"/>
                        </a:rPr>
                        <a:t>円</a:t>
                      </a:r>
                    </a:p>
                    <a:p>
                      <a:r>
                        <a:rPr kumimoji="1" lang="ja-JP" altLang="en-US" sz="1000" dirty="0" smtClean="0">
                          <a:latin typeface="HG丸ｺﾞｼｯｸM-PRO" panose="020F0600000000000000" pitchFamily="50" charset="-128"/>
                          <a:ea typeface="HG丸ｺﾞｼｯｸM-PRO" panose="020F0600000000000000" pitchFamily="50" charset="-128"/>
                        </a:rPr>
                        <a:t>（第３子以降は</a:t>
                      </a:r>
                      <a:r>
                        <a:rPr kumimoji="1" lang="en-US" altLang="ja-JP" sz="1000" dirty="0" smtClean="0">
                          <a:latin typeface="HG丸ｺﾞｼｯｸM-PRO" panose="020F0600000000000000" pitchFamily="50" charset="-128"/>
                          <a:ea typeface="HG丸ｺﾞｼｯｸM-PRO" panose="020F0600000000000000" pitchFamily="50" charset="-128"/>
                        </a:rPr>
                        <a:t>15,000</a:t>
                      </a:r>
                      <a:r>
                        <a:rPr kumimoji="1" lang="ja-JP" altLang="en-US" sz="1000" dirty="0" smtClean="0">
                          <a:latin typeface="HG丸ｺﾞｼｯｸM-PRO" panose="020F0600000000000000" pitchFamily="50" charset="-128"/>
                          <a:ea typeface="HG丸ｺﾞｼｯｸM-PRO" panose="020F0600000000000000" pitchFamily="50" charset="-128"/>
                        </a:rPr>
                        <a:t>円）</a:t>
                      </a:r>
                      <a:endParaRPr kumimoji="1" lang="ja-JP" altLang="en-US" sz="1000" dirty="0">
                        <a:latin typeface="HG丸ｺﾞｼｯｸM-PRO" pitchFamily="50" charset="-128"/>
                        <a:ea typeface="HG丸ｺﾞｼｯｸM-PRO" pitchFamily="50" charset="-128"/>
                      </a:endParaRPr>
                    </a:p>
                  </a:txBody>
                  <a:tcPr marL="35989" marR="0" marT="17994" marB="179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7827">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中学生</a:t>
                      </a:r>
                      <a:endParaRPr kumimoji="1" lang="ja-JP" altLang="en-US" sz="1000" dirty="0">
                        <a:latin typeface="HG丸ｺﾞｼｯｸM-PRO" pitchFamily="50" charset="-128"/>
                        <a:ea typeface="HG丸ｺﾞｼｯｸM-PRO" pitchFamily="50" charset="-128"/>
                      </a:endParaRPr>
                    </a:p>
                  </a:txBody>
                  <a:tcPr marL="35989" marR="0" marT="17994" marB="179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smtClean="0">
                          <a:latin typeface="HG丸ｺﾞｼｯｸM-PRO" panose="020F0600000000000000" pitchFamily="50" charset="-128"/>
                          <a:ea typeface="HG丸ｺﾞｼｯｸM-PRO" panose="020F0600000000000000" pitchFamily="50" charset="-128"/>
                        </a:rPr>
                        <a:t>一律</a:t>
                      </a:r>
                      <a:r>
                        <a:rPr kumimoji="1" lang="en-US" altLang="ja-JP" sz="1000" dirty="0" smtClean="0">
                          <a:latin typeface="HG丸ｺﾞｼｯｸM-PRO" panose="020F0600000000000000" pitchFamily="50" charset="-128"/>
                          <a:ea typeface="HG丸ｺﾞｼｯｸM-PRO" panose="020F0600000000000000" pitchFamily="50" charset="-128"/>
                        </a:rPr>
                        <a:t>10,000</a:t>
                      </a:r>
                      <a:r>
                        <a:rPr kumimoji="1" lang="ja-JP" altLang="en-US" sz="1000" dirty="0" smtClean="0">
                          <a:latin typeface="HG丸ｺﾞｼｯｸM-PRO" panose="020F0600000000000000" pitchFamily="50" charset="-128"/>
                          <a:ea typeface="HG丸ｺﾞｼｯｸM-PRO" panose="020F0600000000000000" pitchFamily="50" charset="-128"/>
                        </a:rPr>
                        <a:t>円</a:t>
                      </a:r>
                      <a:endParaRPr kumimoji="1" lang="ja-JP" altLang="en-US" sz="1000" dirty="0">
                        <a:latin typeface="HG丸ｺﾞｼｯｸM-PRO" pitchFamily="50" charset="-128"/>
                        <a:ea typeface="HG丸ｺﾞｼｯｸM-PRO" pitchFamily="50" charset="-128"/>
                      </a:endParaRPr>
                    </a:p>
                  </a:txBody>
                  <a:tcPr marL="35989" marR="0" marT="17994" marB="1799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7" name="フローチャート : 照合 6"/>
          <p:cNvSpPr/>
          <p:nvPr/>
        </p:nvSpPr>
        <p:spPr>
          <a:xfrm>
            <a:off x="3621048" y="401558"/>
            <a:ext cx="85725" cy="6858000"/>
          </a:xfrm>
          <a:prstGeom prst="flowChartCollate">
            <a:avLst/>
          </a:prstGeom>
          <a:gradFill flip="none" rotWithShape="1">
            <a:gsLst>
              <a:gs pos="0">
                <a:schemeClr val="bg1">
                  <a:lumMod val="85000"/>
                </a:schemeClr>
              </a:gs>
              <a:gs pos="50000">
                <a:srgbClr val="00B050"/>
              </a:gs>
              <a:gs pos="100000">
                <a:schemeClr val="bg1">
                  <a:lumMod val="8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anchor="ctr"/>
          <a:lstStyle/>
          <a:p>
            <a:pPr algn="ctr" eaLnBrk="1" fontAlgn="auto" hangingPunct="1">
              <a:spcBef>
                <a:spcPts val="0"/>
              </a:spcBef>
              <a:spcAft>
                <a:spcPts val="0"/>
              </a:spcAft>
              <a:defRPr/>
            </a:pPr>
            <a:endParaRPr lang="ja-JP" altLang="en-US" dirty="0">
              <a:solidFill>
                <a:schemeClr val="tx1"/>
              </a:solidFill>
            </a:endParaRPr>
          </a:p>
        </p:txBody>
      </p:sp>
      <p:sp>
        <p:nvSpPr>
          <p:cNvPr id="8" name="Rectangle 6"/>
          <p:cNvSpPr>
            <a:spLocks noChangeArrowheads="1"/>
          </p:cNvSpPr>
          <p:nvPr/>
        </p:nvSpPr>
        <p:spPr bwMode="auto">
          <a:xfrm>
            <a:off x="3735388" y="3725863"/>
            <a:ext cx="3311525" cy="3168650"/>
          </a:xfrm>
          <a:prstGeom prst="rect">
            <a:avLst/>
          </a:prstGeom>
          <a:noFill/>
          <a:ln w="9525">
            <a:noFill/>
            <a:miter lim="800000"/>
            <a:headEnd/>
            <a:tailEnd/>
          </a:ln>
          <a:effectLst/>
        </p:spPr>
        <p:txBody>
          <a:bodyPr lIns="91434" tIns="45718" rIns="91434" bIns="45718">
            <a:spAutoFit/>
          </a:bodyPr>
          <a:lstStyle/>
          <a:p>
            <a:pPr marL="143991" indent="-143991">
              <a:defRPr/>
            </a:pPr>
            <a:r>
              <a:rPr lang="ja-JP" altLang="en-US" sz="10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手続の方法は</a:t>
            </a:r>
            <a:r>
              <a:rPr lang="en-US" altLang="ja-JP" sz="1000"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a:t>
            </a:r>
          </a:p>
          <a:p>
            <a:pPr marL="143991" indent="-143991">
              <a:defRPr/>
            </a:pPr>
            <a:endParaRPr lang="en-US" altLang="ja-JP" sz="1050" dirty="0">
              <a:solidFill>
                <a:schemeClr val="accent6">
                  <a:lumMod val="75000"/>
                </a:schemeClr>
              </a:solidFill>
              <a:latin typeface="HGP創英角ｺﾞｼｯｸUB" pitchFamily="50" charset="-128"/>
              <a:ea typeface="HGP創英角ｺﾞｼｯｸUB" pitchFamily="50" charset="-128"/>
              <a:cs typeface="ＭＳ Ｐゴシック" pitchFamily="50" charset="-128"/>
            </a:endParaRPr>
          </a:p>
          <a:p>
            <a:pPr marL="143991" indent="-143991">
              <a:defRPr/>
            </a:pPr>
            <a:endParaRPr lang="en-US" altLang="ja-JP" sz="1050" dirty="0">
              <a:solidFill>
                <a:schemeClr val="accent6">
                  <a:lumMod val="75000"/>
                </a:schemeClr>
              </a:solidFill>
              <a:latin typeface="HGP創英角ｺﾞｼｯｸUB" pitchFamily="50" charset="-128"/>
              <a:ea typeface="HGP創英角ｺﾞｼｯｸUB" pitchFamily="50" charset="-128"/>
              <a:cs typeface="ＭＳ Ｐゴシック" pitchFamily="50" charset="-128"/>
            </a:endParaRPr>
          </a:p>
          <a:p>
            <a:pPr marL="143991" indent="-143991">
              <a:lnSpc>
                <a:spcPct val="150000"/>
              </a:lnSpc>
              <a:defRPr/>
            </a:pPr>
            <a:r>
              <a:rPr lang="ja-JP" altLang="en-US" sz="1100" b="1"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rPr>
              <a:t>●認定請求</a:t>
            </a:r>
            <a:endParaRPr lang="en-US" altLang="ja-JP" sz="1100" b="1" dirty="0">
              <a:solidFill>
                <a:srgbClr val="003399"/>
              </a:solidFill>
              <a:latin typeface="HG丸ｺﾞｼｯｸM-PRO" panose="020F0600000000000000" pitchFamily="50" charset="-128"/>
              <a:ea typeface="HG丸ｺﾞｼｯｸM-PRO" panose="020F0600000000000000" pitchFamily="50" charset="-128"/>
              <a:cs typeface="ＭＳ Ｐゴシック" pitchFamily="50" charset="-128"/>
            </a:endParaRPr>
          </a:p>
          <a:p>
            <a:pPr>
              <a:defRPr/>
            </a:pPr>
            <a:r>
              <a:rPr lang="ja-JP" altLang="en-US" sz="1050" dirty="0">
                <a:latin typeface="HG丸ｺﾞｼｯｸM-PRO" pitchFamily="50" charset="-128"/>
                <a:ea typeface="HG丸ｺﾞｼｯｸM-PRO" pitchFamily="50" charset="-128"/>
                <a:cs typeface="ＭＳ Ｐゴシック" pitchFamily="50" charset="-128"/>
              </a:rPr>
              <a:t>　</a:t>
            </a:r>
            <a:r>
              <a:rPr lang="ja-JP" altLang="en-US" sz="1000" dirty="0">
                <a:latin typeface="HG丸ｺﾞｼｯｸM-PRO" pitchFamily="50" charset="-128"/>
                <a:ea typeface="HG丸ｺﾞｼｯｸM-PRO" pitchFamily="50" charset="-128"/>
                <a:cs typeface="ＭＳ Ｐゴシック" pitchFamily="50" charset="-128"/>
              </a:rPr>
              <a:t>お子さんが生まれたり、他の市区町村から転入したときは、現住所の市区町村に「認定請求書」を提出</a:t>
            </a:r>
            <a:r>
              <a:rPr lang="ja-JP" altLang="en-US" sz="1000" spc="-50" dirty="0">
                <a:latin typeface="HG丸ｺﾞｼｯｸM-PRO" pitchFamily="50" charset="-128"/>
                <a:ea typeface="HG丸ｺﾞｼｯｸM-PRO" pitchFamily="50" charset="-128"/>
                <a:cs typeface="ＭＳ Ｐゴシック" pitchFamily="50" charset="-128"/>
              </a:rPr>
              <a:t>すること（申請）が必要です</a:t>
            </a:r>
            <a:r>
              <a:rPr lang="ja-JP" altLang="en-US" sz="1000" spc="-150" dirty="0">
                <a:latin typeface="HG丸ｺﾞｼｯｸM-PRO" pitchFamily="50" charset="-128"/>
                <a:ea typeface="HG丸ｺﾞｼｯｸM-PRO" pitchFamily="50" charset="-128"/>
                <a:cs typeface="ＭＳ Ｐゴシック" pitchFamily="50" charset="-128"/>
              </a:rPr>
              <a:t>（</a:t>
            </a:r>
            <a:r>
              <a:rPr lang="ja-JP" altLang="en-US" sz="1000" spc="-50" dirty="0">
                <a:latin typeface="HG丸ｺﾞｼｯｸM-PRO" pitchFamily="50" charset="-128"/>
                <a:ea typeface="HG丸ｺﾞｼｯｸM-PRO" pitchFamily="50" charset="-128"/>
                <a:cs typeface="ＭＳ Ｐゴシック" pitchFamily="50" charset="-128"/>
              </a:rPr>
              <a:t>公務員の場合は勤務先に）</a:t>
            </a:r>
            <a:r>
              <a:rPr lang="ja-JP" altLang="en-US" sz="1000" spc="-150" dirty="0">
                <a:latin typeface="HG丸ｺﾞｼｯｸM-PRO" pitchFamily="50" charset="-128"/>
                <a:ea typeface="HG丸ｺﾞｼｯｸM-PRO" pitchFamily="50" charset="-128"/>
                <a:cs typeface="ＭＳ Ｐゴシック" pitchFamily="50" charset="-128"/>
              </a:rPr>
              <a:t>。</a:t>
            </a:r>
            <a:endParaRPr lang="en-US" altLang="ja-JP" sz="1000" spc="-150" dirty="0">
              <a:latin typeface="HG丸ｺﾞｼｯｸM-PRO" pitchFamily="50" charset="-128"/>
              <a:ea typeface="HG丸ｺﾞｼｯｸM-PRO" pitchFamily="50" charset="-128"/>
              <a:cs typeface="ＭＳ Ｐゴシック" pitchFamily="50" charset="-128"/>
            </a:endParaRPr>
          </a:p>
          <a:p>
            <a:pPr>
              <a:defRPr/>
            </a:pPr>
            <a:r>
              <a:rPr lang="ja-JP" altLang="en-US" sz="1000" dirty="0">
                <a:latin typeface="HG丸ｺﾞｼｯｸM-PRO" pitchFamily="50" charset="-128"/>
                <a:ea typeface="HG丸ｺﾞｼｯｸM-PRO" pitchFamily="50" charset="-128"/>
                <a:cs typeface="ＭＳ Ｐゴシック" pitchFamily="50" charset="-128"/>
              </a:rPr>
              <a:t>　市区町村の認定を受ければ、原則として、申請した月の翌月分の手当から支給します。申請はお早めにお願いします。</a:t>
            </a:r>
            <a:endParaRPr lang="en-US" altLang="ja-JP" sz="1000" dirty="0">
              <a:latin typeface="HG丸ｺﾞｼｯｸM-PRO" pitchFamily="50" charset="-128"/>
              <a:ea typeface="HG丸ｺﾞｼｯｸM-PRO" pitchFamily="50" charset="-128"/>
              <a:cs typeface="ＭＳ Ｐゴシック" pitchFamily="50" charset="-128"/>
            </a:endParaRPr>
          </a:p>
          <a:p>
            <a:pPr>
              <a:lnSpc>
                <a:spcPts val="600"/>
              </a:lnSpc>
              <a:defRPr/>
            </a:pPr>
            <a:endParaRPr lang="en-US" altLang="ja-JP" sz="1000" dirty="0">
              <a:latin typeface="HG丸ｺﾞｼｯｸM-PRO" pitchFamily="50" charset="-128"/>
              <a:ea typeface="HG丸ｺﾞｼｯｸM-PRO" pitchFamily="50" charset="-128"/>
              <a:cs typeface="ＭＳ Ｐゴシック" pitchFamily="50" charset="-128"/>
            </a:endParaRPr>
          </a:p>
          <a:p>
            <a:pPr marL="143991" indent="-143991">
              <a:lnSpc>
                <a:spcPct val="110000"/>
              </a:lnSpc>
              <a:defRPr/>
            </a:pPr>
            <a:r>
              <a:rPr lang="en-US" altLang="ja-JP" sz="1000" dirty="0">
                <a:latin typeface="HG丸ｺﾞｼｯｸM-PRO" pitchFamily="50" charset="-128"/>
                <a:ea typeface="HG丸ｺﾞｼｯｸM-PRO" pitchFamily="50" charset="-128"/>
                <a:cs typeface="ＭＳ Ｐゴシック" pitchFamily="50" charset="-128"/>
              </a:rPr>
              <a:t>※</a:t>
            </a:r>
            <a:r>
              <a:rPr lang="ja-JP" altLang="en-US" sz="1000" dirty="0">
                <a:latin typeface="HG丸ｺﾞｼｯｸM-PRO" pitchFamily="50" charset="-128"/>
                <a:ea typeface="HG丸ｺﾞｼｯｸM-PRO" pitchFamily="50" charset="-128"/>
                <a:cs typeface="ＭＳ Ｐゴシック" pitchFamily="50" charset="-128"/>
              </a:rPr>
              <a:t>　</a:t>
            </a:r>
            <a:r>
              <a:rPr lang="ja-JP" altLang="en-US" sz="1000" u="sng" dirty="0">
                <a:latin typeface="HG丸ｺﾞｼｯｸM-PRO" panose="020F0600000000000000" pitchFamily="50" charset="-128"/>
                <a:ea typeface="HG丸ｺﾞｼｯｸM-PRO" panose="020F0600000000000000" pitchFamily="50" charset="-128"/>
                <a:cs typeface="ＭＳ Ｐゴシック" pitchFamily="50" charset="-128"/>
              </a:rPr>
              <a:t>請求者名義の金融機関の口座番号がわかるもの</a:t>
            </a:r>
            <a:r>
              <a:rPr lang="ja-JP" altLang="en-US" sz="1000" dirty="0">
                <a:latin typeface="HG丸ｺﾞｼｯｸM-PRO" pitchFamily="50" charset="-128"/>
                <a:ea typeface="HG丸ｺﾞｼｯｸM-PRO" pitchFamily="50" charset="-128"/>
                <a:cs typeface="ＭＳ Ｐゴシック" pitchFamily="50" charset="-128"/>
              </a:rPr>
              <a:t>など、必要に応じて添付書類を提出していただくことがあります。</a:t>
            </a:r>
            <a:endParaRPr lang="en-US" altLang="ja-JP" sz="500" dirty="0">
              <a:latin typeface="HG丸ｺﾞｼｯｸM-PRO" pitchFamily="50" charset="-128"/>
              <a:ea typeface="HG丸ｺﾞｼｯｸM-PRO" pitchFamily="50" charset="-128"/>
              <a:cs typeface="ＭＳ Ｐゴシック" pitchFamily="50" charset="-128"/>
            </a:endParaRPr>
          </a:p>
          <a:p>
            <a:pPr marL="143991" indent="-143991">
              <a:lnSpc>
                <a:spcPct val="110000"/>
              </a:lnSpc>
              <a:defRPr/>
            </a:pPr>
            <a:endParaRPr lang="en-US" altLang="ja-JP" sz="500" dirty="0">
              <a:latin typeface="HG丸ｺﾞｼｯｸM-PRO" panose="020F0600000000000000" pitchFamily="50" charset="-128"/>
              <a:ea typeface="HG丸ｺﾞｼｯｸM-PRO" panose="020F0600000000000000" pitchFamily="50" charset="-128"/>
            </a:endParaRPr>
          </a:p>
          <a:p>
            <a:pPr marL="143991" indent="-143991">
              <a:lnSpc>
                <a:spcPct val="110000"/>
              </a:lnSpc>
              <a:defRPr/>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　認定請求書には、請求者等の個人番号の記載が必要です。</a:t>
            </a:r>
          </a:p>
          <a:p>
            <a:pPr marL="143991" indent="-143991">
              <a:lnSpc>
                <a:spcPct val="110000"/>
              </a:lnSpc>
              <a:defRPr/>
            </a:pPr>
            <a:endParaRPr lang="en-US" altLang="ja-JP" sz="1000" dirty="0">
              <a:latin typeface="HG丸ｺﾞｼｯｸM-PRO" pitchFamily="50" charset="-128"/>
              <a:ea typeface="HG丸ｺﾞｼｯｸM-PRO" pitchFamily="50" charset="-128"/>
              <a:cs typeface="ＭＳ Ｐゴシック" pitchFamily="50" charset="-128"/>
            </a:endParaRPr>
          </a:p>
          <a:p>
            <a:pPr>
              <a:defRPr/>
            </a:pPr>
            <a:endParaRPr lang="en-US" altLang="ja-JP" sz="1000" dirty="0">
              <a:latin typeface="HG丸ｺﾞｼｯｸM-PRO" pitchFamily="50" charset="-128"/>
              <a:ea typeface="HG丸ｺﾞｼｯｸM-PRO" pitchFamily="50" charset="-128"/>
              <a:cs typeface="ＭＳ Ｐゴシック" pitchFamily="50" charset="-128"/>
            </a:endParaRPr>
          </a:p>
        </p:txBody>
      </p:sp>
      <p:sp>
        <p:nvSpPr>
          <p:cNvPr id="5151" name="正方形/長方形 8"/>
          <p:cNvSpPr>
            <a:spLocks noChangeArrowheads="1"/>
          </p:cNvSpPr>
          <p:nvPr/>
        </p:nvSpPr>
        <p:spPr bwMode="auto">
          <a:xfrm>
            <a:off x="3810000" y="3949700"/>
            <a:ext cx="3063875" cy="292100"/>
          </a:xfrm>
          <a:prstGeom prst="rect">
            <a:avLst/>
          </a:prstGeom>
          <a:solidFill>
            <a:srgbClr val="003399"/>
          </a:solidFill>
          <a:ln>
            <a:noFill/>
          </a:ln>
          <a:extLs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100">
                <a:solidFill>
                  <a:schemeClr val="bg1"/>
                </a:solidFill>
                <a:latin typeface="HG丸ｺﾞｼｯｸM-PRO" panose="020F0600000000000000" pitchFamily="50" charset="-128"/>
                <a:ea typeface="HG丸ｺﾞｼｯｸM-PRO" panose="020F0600000000000000" pitchFamily="50" charset="-128"/>
              </a:rPr>
              <a:t>１．はじめに行うこと　</a:t>
            </a:r>
            <a:r>
              <a:rPr lang="ja-JP" altLang="en-US" sz="1300">
                <a:solidFill>
                  <a:schemeClr val="bg1"/>
                </a:solidFill>
                <a:latin typeface="HGP創英角ﾎﾟｯﾌﾟ体" panose="040B0A00000000000000" pitchFamily="50" charset="-128"/>
                <a:ea typeface="HGP創英角ﾎﾟｯﾌﾟ体" panose="040B0A00000000000000" pitchFamily="50" charset="-128"/>
              </a:rPr>
              <a:t>　　　　　　　　　　　　</a:t>
            </a:r>
            <a:endParaRPr lang="en-US" altLang="ja-JP" sz="130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10" name="角丸四角形吹き出し 9"/>
          <p:cNvSpPr/>
          <p:nvPr/>
        </p:nvSpPr>
        <p:spPr>
          <a:xfrm>
            <a:off x="3908425" y="455613"/>
            <a:ext cx="2881313" cy="468312"/>
          </a:xfrm>
          <a:prstGeom prst="wedgeRoundRectCallout">
            <a:avLst>
              <a:gd name="adj1" fmla="val 38395"/>
              <a:gd name="adj2" fmla="val 103756"/>
              <a:gd name="adj3" fmla="val 16667"/>
            </a:avLst>
          </a:prstGeom>
          <a:solidFill>
            <a:srgbClr val="FFE69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200" dirty="0">
                <a:solidFill>
                  <a:schemeClr val="tx1"/>
                </a:solidFill>
                <a:latin typeface="HG丸ｺﾞｼｯｸM-PRO" panose="020F0600000000000000" pitchFamily="50" charset="-128"/>
                <a:ea typeface="HG丸ｺﾞｼｯｸM-PRO" panose="020F0600000000000000" pitchFamily="50" charset="-128"/>
              </a:rPr>
              <a:t>児童手当制度では、</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algn="ctr" eaLnBrk="1" fontAlgn="auto" hangingPunct="1">
              <a:spcBef>
                <a:spcPts val="0"/>
              </a:spcBef>
              <a:spcAft>
                <a:spcPts val="0"/>
              </a:spcAft>
              <a:defRPr/>
            </a:pPr>
            <a:r>
              <a:rPr lang="ja-JP" altLang="en-US" sz="1200" dirty="0">
                <a:solidFill>
                  <a:schemeClr val="tx1"/>
                </a:solidFill>
                <a:latin typeface="HG丸ｺﾞｼｯｸM-PRO" panose="020F0600000000000000" pitchFamily="50" charset="-128"/>
                <a:ea typeface="HG丸ｺﾞｼｯｸM-PRO" panose="020F0600000000000000" pitchFamily="50" charset="-128"/>
              </a:rPr>
              <a:t>以下のルールを適用します！</a:t>
            </a:r>
          </a:p>
        </p:txBody>
      </p:sp>
      <p:sp>
        <p:nvSpPr>
          <p:cNvPr id="11" name="正方形/長方形 10"/>
          <p:cNvSpPr/>
          <p:nvPr/>
        </p:nvSpPr>
        <p:spPr>
          <a:xfrm>
            <a:off x="3765550" y="960438"/>
            <a:ext cx="3168650" cy="2676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228600" indent="-228600" eaLnBrk="1" fontAlgn="auto" hangingPunct="1">
              <a:spcBef>
                <a:spcPts val="0"/>
              </a:spcBef>
              <a:spcAft>
                <a:spcPts val="0"/>
              </a:spcAft>
              <a:buFontTx/>
              <a:buAutoNum type="arabicPeriod"/>
              <a:defRPr/>
            </a:pPr>
            <a:r>
              <a:rPr lang="ja-JP" altLang="en-US" sz="1000" dirty="0">
                <a:solidFill>
                  <a:schemeClr val="tx1"/>
                </a:solidFill>
                <a:latin typeface="HG丸ｺﾞｼｯｸM-PRO" pitchFamily="50" charset="-128"/>
                <a:ea typeface="HG丸ｺﾞｼｯｸM-PRO" pitchFamily="50" charset="-128"/>
              </a:rPr>
              <a:t>原則として、児童が</a:t>
            </a:r>
            <a:r>
              <a:rPr lang="ja-JP" altLang="en-US" sz="1000" b="1" dirty="0">
                <a:solidFill>
                  <a:srgbClr val="C00000"/>
                </a:solidFill>
                <a:latin typeface="HG丸ｺﾞｼｯｸM-PRO" pitchFamily="50" charset="-128"/>
                <a:ea typeface="HG丸ｺﾞｼｯｸM-PRO" pitchFamily="50" charset="-128"/>
              </a:rPr>
              <a:t>日本国内に</a:t>
            </a:r>
            <a:endParaRPr lang="en-US" altLang="ja-JP" sz="1000" b="1" dirty="0">
              <a:solidFill>
                <a:srgbClr val="C00000"/>
              </a:solidFill>
              <a:latin typeface="HG丸ｺﾞｼｯｸM-PRO" pitchFamily="50" charset="-128"/>
              <a:ea typeface="HG丸ｺﾞｼｯｸM-PRO" pitchFamily="50" charset="-128"/>
            </a:endParaRPr>
          </a:p>
          <a:p>
            <a:pPr marL="228600" indent="-228600" eaLnBrk="1" fontAlgn="auto" hangingPunct="1">
              <a:spcBef>
                <a:spcPts val="0"/>
              </a:spcBef>
              <a:spcAft>
                <a:spcPts val="0"/>
              </a:spcAft>
              <a:defRPr/>
            </a:pPr>
            <a:r>
              <a:rPr lang="ja-JP" altLang="en-US" sz="1000" b="1" dirty="0">
                <a:solidFill>
                  <a:srgbClr val="C00000"/>
                </a:solidFill>
                <a:latin typeface="HG丸ｺﾞｼｯｸM-PRO" pitchFamily="50" charset="-128"/>
                <a:ea typeface="HG丸ｺﾞｼｯｸM-PRO" pitchFamily="50" charset="-128"/>
              </a:rPr>
              <a:t>   住んでいる場合に支給します</a:t>
            </a:r>
            <a:r>
              <a:rPr lang="ja-JP" altLang="en-US" sz="1000" dirty="0">
                <a:solidFill>
                  <a:schemeClr val="tx1"/>
                </a:solidFill>
                <a:latin typeface="HG丸ｺﾞｼｯｸM-PRO" pitchFamily="50" charset="-128"/>
                <a:ea typeface="HG丸ｺﾞｼｯｸM-PRO" pitchFamily="50" charset="-128"/>
              </a:rPr>
              <a:t>（留学の</a:t>
            </a:r>
            <a:endParaRPr lang="en-US" altLang="ja-JP" sz="1000" dirty="0">
              <a:solidFill>
                <a:schemeClr val="tx1"/>
              </a:solidFill>
              <a:latin typeface="HG丸ｺﾞｼｯｸM-PRO" pitchFamily="50" charset="-128"/>
              <a:ea typeface="HG丸ｺﾞｼｯｸM-PRO" pitchFamily="50" charset="-128"/>
            </a:endParaRPr>
          </a:p>
          <a:p>
            <a:pPr marL="228600" indent="-228600" eaLnBrk="1" fontAlgn="auto" hangingPunct="1">
              <a:spcBef>
                <a:spcPts val="0"/>
              </a:spcBef>
              <a:spcAft>
                <a:spcPts val="0"/>
              </a:spcAft>
              <a:defRPr/>
            </a:pPr>
            <a:r>
              <a:rPr lang="en-US" altLang="ja-JP" sz="1000" dirty="0">
                <a:solidFill>
                  <a:schemeClr val="tx1"/>
                </a:solidFill>
                <a:latin typeface="HG丸ｺﾞｼｯｸM-PRO" pitchFamily="50" charset="-128"/>
                <a:ea typeface="HG丸ｺﾞｼｯｸM-PRO" pitchFamily="50" charset="-128"/>
              </a:rPr>
              <a:t>   </a:t>
            </a:r>
            <a:r>
              <a:rPr lang="ja-JP" altLang="en-US" sz="1000" dirty="0">
                <a:solidFill>
                  <a:schemeClr val="tx1"/>
                </a:solidFill>
                <a:latin typeface="HG丸ｺﾞｼｯｸM-PRO" pitchFamily="50" charset="-128"/>
                <a:ea typeface="HG丸ｺﾞｼｯｸM-PRO" pitchFamily="50" charset="-128"/>
              </a:rPr>
              <a:t>ために海外に住んでいて一定の要件を</a:t>
            </a:r>
            <a:endParaRPr lang="en-US" altLang="ja-JP" sz="1000" dirty="0">
              <a:solidFill>
                <a:schemeClr val="tx1"/>
              </a:solidFill>
              <a:latin typeface="HG丸ｺﾞｼｯｸM-PRO" pitchFamily="50" charset="-128"/>
              <a:ea typeface="HG丸ｺﾞｼｯｸM-PRO" pitchFamily="50" charset="-128"/>
            </a:endParaRPr>
          </a:p>
          <a:p>
            <a:pPr marL="228600" indent="-228600" eaLnBrk="1" fontAlgn="auto" hangingPunct="1">
              <a:spcBef>
                <a:spcPts val="0"/>
              </a:spcBef>
              <a:spcAft>
                <a:spcPts val="0"/>
              </a:spcAft>
              <a:defRPr/>
            </a:pPr>
            <a:r>
              <a:rPr lang="en-US" altLang="ja-JP" sz="1000" dirty="0">
                <a:solidFill>
                  <a:schemeClr val="tx1"/>
                </a:solidFill>
                <a:latin typeface="HG丸ｺﾞｼｯｸM-PRO" pitchFamily="50" charset="-128"/>
                <a:ea typeface="HG丸ｺﾞｼｯｸM-PRO" pitchFamily="50" charset="-128"/>
              </a:rPr>
              <a:t>   </a:t>
            </a:r>
            <a:r>
              <a:rPr lang="ja-JP" altLang="en-US" sz="1000" dirty="0">
                <a:solidFill>
                  <a:schemeClr val="tx1"/>
                </a:solidFill>
                <a:latin typeface="HG丸ｺﾞｼｯｸM-PRO" pitchFamily="50" charset="-128"/>
                <a:ea typeface="HG丸ｺﾞｼｯｸM-PRO" pitchFamily="50" charset="-128"/>
              </a:rPr>
              <a:t>満たす場合は支給対象になります）。</a:t>
            </a:r>
          </a:p>
          <a:p>
            <a:pPr eaLnBrk="1" fontAlgn="auto" hangingPunct="1">
              <a:lnSpc>
                <a:spcPts val="600"/>
              </a:lnSpc>
              <a:spcBef>
                <a:spcPts val="0"/>
              </a:spcBef>
              <a:spcAft>
                <a:spcPts val="0"/>
              </a:spcAft>
              <a:defRPr/>
            </a:pPr>
            <a:endParaRPr lang="en-US" altLang="ja-JP" sz="105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ja-JP" sz="1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en-US" altLang="ja-JP" sz="1000" dirty="0">
                <a:solidFill>
                  <a:schemeClr val="tx1"/>
                </a:solidFill>
                <a:latin typeface="HG丸ｺﾞｼｯｸM-PRO" pitchFamily="50" charset="-128"/>
                <a:ea typeface="HG丸ｺﾞｼｯｸM-PRO" pitchFamily="50" charset="-128"/>
              </a:rPr>
              <a:t>2.</a:t>
            </a:r>
            <a:r>
              <a:rPr lang="ja-JP" altLang="en-US" sz="1000" dirty="0">
                <a:solidFill>
                  <a:schemeClr val="tx1"/>
                </a:solidFill>
                <a:latin typeface="HG丸ｺﾞｼｯｸM-PRO" pitchFamily="50" charset="-128"/>
                <a:ea typeface="HG丸ｺﾞｼｯｸM-PRO" pitchFamily="50" charset="-128"/>
              </a:rPr>
              <a:t>　父母が離婚協議中などにより別居</a:t>
            </a:r>
            <a:endParaRPr lang="en-US" altLang="ja-JP" sz="10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000" dirty="0">
                <a:solidFill>
                  <a:schemeClr val="tx1"/>
                </a:solidFill>
                <a:latin typeface="HG丸ｺﾞｼｯｸM-PRO" pitchFamily="50" charset="-128"/>
                <a:ea typeface="HG丸ｺﾞｼｯｸM-PRO" pitchFamily="50" charset="-128"/>
              </a:rPr>
              <a:t>　している場合は、</a:t>
            </a:r>
            <a:r>
              <a:rPr lang="ja-JP" altLang="en-US" sz="1000" b="1" dirty="0">
                <a:solidFill>
                  <a:srgbClr val="C00000"/>
                </a:solidFill>
                <a:latin typeface="HG丸ｺﾞｼｯｸM-PRO" pitchFamily="50" charset="-128"/>
                <a:ea typeface="HG丸ｺﾞｼｯｸM-PRO" pitchFamily="50" charset="-128"/>
              </a:rPr>
              <a:t>児童と同居している方に</a:t>
            </a:r>
            <a:endParaRPr lang="en-US" altLang="ja-JP" sz="1000" b="1" dirty="0">
              <a:solidFill>
                <a:srgbClr val="C00000"/>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000" b="1" dirty="0">
                <a:solidFill>
                  <a:srgbClr val="C00000"/>
                </a:solidFill>
                <a:latin typeface="HG丸ｺﾞｼｯｸM-PRO" pitchFamily="50" charset="-128"/>
                <a:ea typeface="HG丸ｺﾞｼｯｸM-PRO" pitchFamily="50" charset="-128"/>
              </a:rPr>
              <a:t>　優先的に支給します</a:t>
            </a:r>
            <a:r>
              <a:rPr lang="ja-JP" altLang="en-US" sz="1000" dirty="0">
                <a:solidFill>
                  <a:srgbClr val="C00000"/>
                </a:solidFill>
                <a:latin typeface="HG丸ｺﾞｼｯｸM-PRO" pitchFamily="50" charset="-128"/>
                <a:ea typeface="HG丸ｺﾞｼｯｸM-PRO" pitchFamily="50" charset="-128"/>
              </a:rPr>
              <a:t>。</a:t>
            </a:r>
          </a:p>
          <a:p>
            <a:pPr eaLnBrk="1" fontAlgn="auto" hangingPunct="1">
              <a:lnSpc>
                <a:spcPts val="600"/>
              </a:lnSpc>
              <a:spcBef>
                <a:spcPts val="0"/>
              </a:spcBef>
              <a:spcAft>
                <a:spcPts val="0"/>
              </a:spcAft>
              <a:defRPr/>
            </a:pPr>
            <a:endParaRPr lang="en-US" altLang="ja-JP" sz="10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en-US" altLang="ja-JP" sz="1000" dirty="0">
                <a:solidFill>
                  <a:schemeClr val="tx1"/>
                </a:solidFill>
                <a:latin typeface="HG丸ｺﾞｼｯｸM-PRO" pitchFamily="50" charset="-128"/>
                <a:ea typeface="HG丸ｺﾞｼｯｸM-PRO" pitchFamily="50" charset="-128"/>
              </a:rPr>
              <a:t>3.</a:t>
            </a:r>
            <a:r>
              <a:rPr lang="ja-JP" altLang="en-US" sz="1000" dirty="0">
                <a:solidFill>
                  <a:schemeClr val="tx1"/>
                </a:solidFill>
                <a:latin typeface="HG丸ｺﾞｼｯｸM-PRO" pitchFamily="50" charset="-128"/>
                <a:ea typeface="HG丸ｺﾞｼｯｸM-PRO" pitchFamily="50" charset="-128"/>
              </a:rPr>
              <a:t>　父母が海外に住んでいる場合、その父母が、</a:t>
            </a:r>
          </a:p>
          <a:p>
            <a:pPr eaLnBrk="1" fontAlgn="auto" hangingPunct="1">
              <a:spcBef>
                <a:spcPts val="0"/>
              </a:spcBef>
              <a:spcAft>
                <a:spcPts val="0"/>
              </a:spcAft>
              <a:defRPr/>
            </a:pPr>
            <a:r>
              <a:rPr lang="ja-JP" altLang="en-US" sz="1000" b="1" dirty="0">
                <a:solidFill>
                  <a:schemeClr val="tx1"/>
                </a:solidFill>
                <a:latin typeface="HG丸ｺﾞｼｯｸM-PRO" pitchFamily="50" charset="-128"/>
                <a:ea typeface="HG丸ｺﾞｼｯｸM-PRO" pitchFamily="50" charset="-128"/>
              </a:rPr>
              <a:t>　</a:t>
            </a:r>
            <a:r>
              <a:rPr lang="ja-JP" altLang="en-US" sz="1000" b="1" dirty="0">
                <a:solidFill>
                  <a:srgbClr val="C00000"/>
                </a:solidFill>
                <a:latin typeface="HG丸ｺﾞｼｯｸM-PRO" pitchFamily="50" charset="-128"/>
                <a:ea typeface="HG丸ｺﾞｼｯｸM-PRO" pitchFamily="50" charset="-128"/>
              </a:rPr>
              <a:t>日本国内で児童を養育している方を指定すれば、</a:t>
            </a:r>
            <a:endParaRPr lang="en-US" altLang="ja-JP" sz="1000" b="1" dirty="0">
              <a:solidFill>
                <a:srgbClr val="C00000"/>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000" b="1" dirty="0">
                <a:solidFill>
                  <a:srgbClr val="C00000"/>
                </a:solidFill>
                <a:latin typeface="HG丸ｺﾞｼｯｸM-PRO" pitchFamily="50" charset="-128"/>
                <a:ea typeface="HG丸ｺﾞｼｯｸM-PRO" pitchFamily="50" charset="-128"/>
              </a:rPr>
              <a:t>　その方（父母指定者）に支給します</a:t>
            </a:r>
            <a:r>
              <a:rPr lang="ja-JP" altLang="en-US" sz="1000" dirty="0">
                <a:solidFill>
                  <a:srgbClr val="C00000"/>
                </a:solidFill>
                <a:latin typeface="HG丸ｺﾞｼｯｸM-PRO" pitchFamily="50" charset="-128"/>
                <a:ea typeface="HG丸ｺﾞｼｯｸM-PRO" pitchFamily="50" charset="-128"/>
              </a:rPr>
              <a:t>。</a:t>
            </a:r>
            <a:endParaRPr lang="en-US" altLang="ja-JP" sz="1000" dirty="0">
              <a:solidFill>
                <a:srgbClr val="C00000"/>
              </a:solidFill>
              <a:latin typeface="HG丸ｺﾞｼｯｸM-PRO" pitchFamily="50" charset="-128"/>
              <a:ea typeface="HG丸ｺﾞｼｯｸM-PRO" pitchFamily="50" charset="-128"/>
            </a:endParaRPr>
          </a:p>
          <a:p>
            <a:pPr eaLnBrk="1" fontAlgn="auto" hangingPunct="1">
              <a:lnSpc>
                <a:spcPts val="600"/>
              </a:lnSpc>
              <a:spcBef>
                <a:spcPts val="0"/>
              </a:spcBef>
              <a:spcAft>
                <a:spcPts val="0"/>
              </a:spcAft>
              <a:defRPr/>
            </a:pPr>
            <a:endParaRPr lang="en-US" altLang="ja-JP" sz="10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en-US" altLang="ja-JP" sz="1000" dirty="0">
                <a:solidFill>
                  <a:schemeClr val="tx1"/>
                </a:solidFill>
                <a:latin typeface="HG丸ｺﾞｼｯｸM-PRO" pitchFamily="50" charset="-128"/>
                <a:ea typeface="HG丸ｺﾞｼｯｸM-PRO" pitchFamily="50" charset="-128"/>
              </a:rPr>
              <a:t>4.</a:t>
            </a:r>
            <a:r>
              <a:rPr lang="ja-JP" altLang="en-US" sz="1000" dirty="0">
                <a:solidFill>
                  <a:schemeClr val="tx1"/>
                </a:solidFill>
                <a:latin typeface="HG丸ｺﾞｼｯｸM-PRO" pitchFamily="50" charset="-128"/>
                <a:ea typeface="HG丸ｺﾞｼｯｸM-PRO" pitchFamily="50" charset="-128"/>
              </a:rPr>
              <a:t>　児童を養育している未成年後見人がいる場合は、</a:t>
            </a:r>
          </a:p>
          <a:p>
            <a:pPr eaLnBrk="1" fontAlgn="auto" hangingPunct="1">
              <a:spcBef>
                <a:spcPts val="0"/>
              </a:spcBef>
              <a:spcAft>
                <a:spcPts val="0"/>
              </a:spcAft>
              <a:defRPr/>
            </a:pPr>
            <a:r>
              <a:rPr lang="ja-JP" altLang="en-US" sz="1000" b="1" dirty="0">
                <a:solidFill>
                  <a:schemeClr val="tx1"/>
                </a:solidFill>
                <a:latin typeface="HG丸ｺﾞｼｯｸM-PRO" pitchFamily="50" charset="-128"/>
                <a:ea typeface="HG丸ｺﾞｼｯｸM-PRO" pitchFamily="50" charset="-128"/>
              </a:rPr>
              <a:t>　</a:t>
            </a:r>
            <a:r>
              <a:rPr lang="ja-JP" altLang="en-US" sz="1000" b="1" dirty="0">
                <a:solidFill>
                  <a:srgbClr val="C00000"/>
                </a:solidFill>
                <a:latin typeface="HG丸ｺﾞｼｯｸM-PRO" pitchFamily="50" charset="-128"/>
                <a:ea typeface="HG丸ｺﾞｼｯｸM-PRO" pitchFamily="50" charset="-128"/>
              </a:rPr>
              <a:t>その未成年後見人に支給します</a:t>
            </a:r>
            <a:r>
              <a:rPr lang="ja-JP" altLang="en-US" sz="1000" dirty="0">
                <a:solidFill>
                  <a:srgbClr val="C00000"/>
                </a:solidFill>
                <a:latin typeface="HG丸ｺﾞｼｯｸM-PRO" pitchFamily="50" charset="-128"/>
                <a:ea typeface="HG丸ｺﾞｼｯｸM-PRO" pitchFamily="50" charset="-128"/>
              </a:rPr>
              <a:t>。</a:t>
            </a:r>
            <a:endParaRPr lang="en-US" altLang="ja-JP" sz="1000" dirty="0">
              <a:solidFill>
                <a:srgbClr val="C00000"/>
              </a:solidFill>
              <a:latin typeface="HG丸ｺﾞｼｯｸM-PRO" pitchFamily="50" charset="-128"/>
              <a:ea typeface="HG丸ｺﾞｼｯｸM-PRO" pitchFamily="50" charset="-128"/>
            </a:endParaRPr>
          </a:p>
          <a:p>
            <a:pPr eaLnBrk="1" fontAlgn="auto" hangingPunct="1">
              <a:lnSpc>
                <a:spcPts val="600"/>
              </a:lnSpc>
              <a:spcBef>
                <a:spcPts val="0"/>
              </a:spcBef>
              <a:spcAft>
                <a:spcPts val="0"/>
              </a:spcAft>
              <a:defRPr/>
            </a:pPr>
            <a:endParaRPr lang="en-US" altLang="ja-JP" sz="10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en-US" altLang="ja-JP" sz="1000" dirty="0">
                <a:solidFill>
                  <a:schemeClr val="tx1"/>
                </a:solidFill>
                <a:latin typeface="HG丸ｺﾞｼｯｸM-PRO" pitchFamily="50" charset="-128"/>
                <a:ea typeface="HG丸ｺﾞｼｯｸM-PRO" pitchFamily="50" charset="-128"/>
              </a:rPr>
              <a:t>5.</a:t>
            </a:r>
            <a:r>
              <a:rPr lang="ja-JP" altLang="en-US" sz="1000" dirty="0">
                <a:solidFill>
                  <a:schemeClr val="tx1"/>
                </a:solidFill>
                <a:latin typeface="HG丸ｺﾞｼｯｸM-PRO" pitchFamily="50" charset="-128"/>
                <a:ea typeface="HG丸ｺﾞｼｯｸM-PRO" pitchFamily="50" charset="-128"/>
              </a:rPr>
              <a:t>　児童が里親などに委託されている場合や施設に</a:t>
            </a:r>
            <a:endParaRPr lang="en-US" altLang="ja-JP" sz="10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000" dirty="0">
                <a:solidFill>
                  <a:schemeClr val="tx1"/>
                </a:solidFill>
                <a:latin typeface="HG丸ｺﾞｼｯｸM-PRO" pitchFamily="50" charset="-128"/>
                <a:ea typeface="HG丸ｺﾞｼｯｸM-PRO" pitchFamily="50" charset="-128"/>
              </a:rPr>
              <a:t>　入所している場合は、原則として、</a:t>
            </a:r>
            <a:r>
              <a:rPr lang="ja-JP" altLang="en-US" sz="1000" b="1" dirty="0">
                <a:solidFill>
                  <a:srgbClr val="C00000"/>
                </a:solidFill>
                <a:latin typeface="HG丸ｺﾞｼｯｸM-PRO" pitchFamily="50" charset="-128"/>
                <a:ea typeface="HG丸ｺﾞｼｯｸM-PRO" pitchFamily="50" charset="-128"/>
              </a:rPr>
              <a:t>その児童の里</a:t>
            </a:r>
            <a:endParaRPr lang="en-US" altLang="ja-JP" sz="1000" b="1" dirty="0">
              <a:solidFill>
                <a:srgbClr val="C00000"/>
              </a:solidFill>
              <a:latin typeface="HG丸ｺﾞｼｯｸM-PRO" pitchFamily="50" charset="-128"/>
              <a:ea typeface="HG丸ｺﾞｼｯｸM-PRO" pitchFamily="50" charset="-128"/>
            </a:endParaRPr>
          </a:p>
          <a:p>
            <a:pPr eaLnBrk="1" fontAlgn="auto" hangingPunct="1">
              <a:spcBef>
                <a:spcPts val="0"/>
              </a:spcBef>
              <a:spcAft>
                <a:spcPts val="0"/>
              </a:spcAft>
              <a:defRPr/>
            </a:pPr>
            <a:r>
              <a:rPr lang="ja-JP" altLang="en-US" sz="1000" b="1" dirty="0">
                <a:solidFill>
                  <a:srgbClr val="C00000"/>
                </a:solidFill>
                <a:latin typeface="HG丸ｺﾞｼｯｸM-PRO" pitchFamily="50" charset="-128"/>
                <a:ea typeface="HG丸ｺﾞｼｯｸM-PRO" pitchFamily="50" charset="-128"/>
              </a:rPr>
              <a:t>　親などや施設の設置者に支給します</a:t>
            </a:r>
            <a:r>
              <a:rPr lang="ja-JP" altLang="en-US" sz="1000" dirty="0">
                <a:solidFill>
                  <a:srgbClr val="C00000"/>
                </a:solidFill>
                <a:latin typeface="HG丸ｺﾞｼｯｸM-PRO" pitchFamily="50" charset="-128"/>
                <a:ea typeface="HG丸ｺﾞｼｯｸM-PRO" pitchFamily="50" charset="-128"/>
              </a:rPr>
              <a:t>。</a:t>
            </a:r>
            <a:endParaRPr lang="en-US" altLang="ja-JP" sz="1000" dirty="0">
              <a:solidFill>
                <a:srgbClr val="C00000"/>
              </a:solidFill>
              <a:latin typeface="HG丸ｺﾞｼｯｸM-PRO" pitchFamily="50" charset="-128"/>
              <a:ea typeface="HG丸ｺﾞｼｯｸM-PRO" pitchFamily="50" charset="-128"/>
            </a:endParaRPr>
          </a:p>
        </p:txBody>
      </p:sp>
      <p:pic>
        <p:nvPicPr>
          <p:cNvPr id="5154" name="Picture 2" descr="http://www.printout.jp/clipart/clipart_d/03_person/03_child/gif/person_0174.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06713" y="6589713"/>
            <a:ext cx="523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55" name="正方形/長方形 14"/>
          <p:cNvSpPr>
            <a:spLocks noChangeArrowheads="1"/>
          </p:cNvSpPr>
          <p:nvPr/>
        </p:nvSpPr>
        <p:spPr bwMode="auto">
          <a:xfrm>
            <a:off x="7212013" y="788988"/>
            <a:ext cx="309562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000" rIns="7200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just" eaLnBrk="1" hangingPunct="1">
              <a:lnSpc>
                <a:spcPts val="1200"/>
              </a:lnSpc>
              <a:spcBef>
                <a:spcPct val="0"/>
              </a:spcBef>
              <a:buFontTx/>
              <a:buNone/>
            </a:pPr>
            <a:r>
              <a:rPr lang="ja-JP" altLang="en-US" sz="1000">
                <a:latin typeface="HG丸ｺﾞｼｯｸM-PRO" panose="020F0600000000000000" pitchFamily="50" charset="-128"/>
                <a:ea typeface="HG丸ｺﾞｼｯｸM-PRO" panose="020F0600000000000000" pitchFamily="50" charset="-128"/>
                <a:cs typeface="Lucida Sans" pitchFamily="34" charset="0"/>
              </a:rPr>
              <a:t>　　　　　　　</a:t>
            </a:r>
            <a:r>
              <a:rPr lang="en-US" altLang="ja-JP" sz="1000">
                <a:latin typeface="HG丸ｺﾞｼｯｸM-PRO" panose="020F0600000000000000" pitchFamily="50" charset="-128"/>
                <a:ea typeface="HG丸ｺﾞｼｯｸM-PRO" panose="020F0600000000000000" pitchFamily="50" charset="-128"/>
                <a:cs typeface="Lucida Sans" pitchFamily="34" charset="0"/>
              </a:rPr>
              <a:t>   </a:t>
            </a:r>
          </a:p>
          <a:p>
            <a:pPr algn="just" eaLnBrk="1" hangingPunct="1">
              <a:lnSpc>
                <a:spcPts val="1200"/>
              </a:lnSpc>
              <a:spcBef>
                <a:spcPct val="0"/>
              </a:spcBef>
              <a:buFontTx/>
              <a:buNone/>
            </a:pP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　　　　　　　　児童手当等は、原則、申請した月　　</a:t>
            </a:r>
          </a:p>
          <a:p>
            <a:pPr algn="just" eaLnBrk="1" hangingPunct="1">
              <a:lnSpc>
                <a:spcPts val="1200"/>
              </a:lnSpc>
              <a:spcBef>
                <a:spcPct val="0"/>
              </a:spcBef>
              <a:buFontTx/>
              <a:buNone/>
            </a:pP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　　　　　　　の翌月分からの支給となります。</a:t>
            </a:r>
            <a:endParaRPr lang="en-US" altLang="ja-JP" sz="1000">
              <a:solidFill>
                <a:srgbClr val="C00000"/>
              </a:solidFill>
              <a:latin typeface="HG丸ｺﾞｼｯｸM-PRO" panose="020F0600000000000000" pitchFamily="50" charset="-128"/>
              <a:ea typeface="HG丸ｺﾞｼｯｸM-PRO" panose="020F0600000000000000" pitchFamily="50" charset="-128"/>
              <a:cs typeface="Lucida Sans" pitchFamily="34" charset="0"/>
            </a:endParaRPr>
          </a:p>
          <a:p>
            <a:pPr algn="just" eaLnBrk="1" hangingPunct="1">
              <a:lnSpc>
                <a:spcPts val="1200"/>
              </a:lnSpc>
              <a:spcBef>
                <a:spcPct val="0"/>
              </a:spcBef>
              <a:buFontTx/>
              <a:buNone/>
            </a:pPr>
            <a:endParaRPr lang="en-US" altLang="ja-JP" sz="1000">
              <a:solidFill>
                <a:srgbClr val="C00000"/>
              </a:solidFill>
              <a:latin typeface="HG丸ｺﾞｼｯｸM-PRO" panose="020F0600000000000000" pitchFamily="50" charset="-128"/>
              <a:ea typeface="HG丸ｺﾞｼｯｸM-PRO" panose="020F0600000000000000" pitchFamily="50" charset="-128"/>
              <a:cs typeface="Lucida Sans" pitchFamily="34" charset="0"/>
            </a:endParaRPr>
          </a:p>
          <a:p>
            <a:pPr algn="just" eaLnBrk="1" hangingPunct="1">
              <a:lnSpc>
                <a:spcPts val="1200"/>
              </a:lnSpc>
              <a:spcBef>
                <a:spcPct val="0"/>
              </a:spcBef>
              <a:buFontTx/>
              <a:buNone/>
            </a:pPr>
            <a:r>
              <a:rPr lang="ja-JP" altLang="en-US" sz="1000">
                <a:latin typeface="HG丸ｺﾞｼｯｸM-PRO" panose="020F0600000000000000" pitchFamily="50" charset="-128"/>
                <a:ea typeface="HG丸ｺﾞｼｯｸM-PRO" panose="020F0600000000000000" pitchFamily="50" charset="-128"/>
                <a:cs typeface="Lucida Sans" pitchFamily="34" charset="0"/>
              </a:rPr>
              <a:t>　ただし、出生日や転入した日（異動日）が月末に近い場合、申請日が翌月になっても異動日の翌日から</a:t>
            </a:r>
            <a:r>
              <a:rPr lang="en-US" altLang="ja-JP" sz="1000">
                <a:latin typeface="HG丸ｺﾞｼｯｸM-PRO" panose="020F0600000000000000" pitchFamily="50" charset="-128"/>
                <a:ea typeface="HG丸ｺﾞｼｯｸM-PRO" panose="020F0600000000000000" pitchFamily="50" charset="-128"/>
                <a:cs typeface="Lucida Sans" pitchFamily="34" charset="0"/>
              </a:rPr>
              <a:t>15</a:t>
            </a:r>
            <a:r>
              <a:rPr lang="ja-JP" altLang="en-US" sz="1000">
                <a:latin typeface="HG丸ｺﾞｼｯｸM-PRO" panose="020F0600000000000000" pitchFamily="50" charset="-128"/>
                <a:ea typeface="HG丸ｺﾞｼｯｸM-PRO" panose="020F0600000000000000" pitchFamily="50" charset="-128"/>
                <a:cs typeface="Lucida Sans" pitchFamily="34" charset="0"/>
              </a:rPr>
              <a:t>日以内であれば、申請月分から支給します。</a:t>
            </a:r>
            <a:r>
              <a:rPr lang="ja-JP" altLang="en-US" sz="1000" u="sng">
                <a:latin typeface="HG丸ｺﾞｼｯｸM-PRO" panose="020F0600000000000000" pitchFamily="50" charset="-128"/>
                <a:ea typeface="HG丸ｺﾞｼｯｸM-PRO" panose="020F0600000000000000" pitchFamily="50" charset="-128"/>
                <a:cs typeface="Lucida Sans" pitchFamily="34" charset="0"/>
              </a:rPr>
              <a:t>申請が遅れると、原則、遅れた月分の手当を受けられなくなりますので、ご注意ください</a:t>
            </a:r>
            <a:r>
              <a:rPr lang="ja-JP" altLang="en-US" sz="1800">
                <a:latin typeface="HG丸ｺﾞｼｯｸM-PRO" panose="020F0600000000000000" pitchFamily="50" charset="-128"/>
                <a:ea typeface="HG丸ｺﾞｼｯｸM-PRO" panose="020F0600000000000000" pitchFamily="50" charset="-128"/>
                <a:cs typeface="Lucida Sans" pitchFamily="34" charset="0"/>
              </a:rPr>
              <a:t>。</a:t>
            </a:r>
            <a:endParaRPr lang="ja-JP" altLang="en-US" sz="1800">
              <a:ea typeface="HG丸ｺﾞｼｯｸM-PRO" panose="020F0600000000000000" pitchFamily="50" charset="-128"/>
              <a:cs typeface="Lucida Sans" pitchFamily="34" charset="0"/>
            </a:endParaRPr>
          </a:p>
        </p:txBody>
      </p:sp>
      <p:sp>
        <p:nvSpPr>
          <p:cNvPr id="5156" name="正方形/長方形 15"/>
          <p:cNvSpPr>
            <a:spLocks noChangeArrowheads="1"/>
          </p:cNvSpPr>
          <p:nvPr/>
        </p:nvSpPr>
        <p:spPr bwMode="auto">
          <a:xfrm>
            <a:off x="7292975" y="501650"/>
            <a:ext cx="2952750" cy="2619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a:solidFill>
                  <a:schemeClr val="bg1"/>
                </a:solidFill>
                <a:latin typeface="HG丸ｺﾞｼｯｸM-PRO" panose="020F0600000000000000" pitchFamily="50" charset="-128"/>
                <a:ea typeface="HG丸ｺﾞｼｯｸM-PRO" panose="020F0600000000000000" pitchFamily="50" charset="-128"/>
              </a:rPr>
              <a:t>申請は、出生や転入から</a:t>
            </a:r>
            <a:r>
              <a:rPr lang="en-US" altLang="ja-JP" sz="1100">
                <a:solidFill>
                  <a:schemeClr val="bg1"/>
                </a:solidFill>
                <a:latin typeface="HG丸ｺﾞｼｯｸM-PRO" panose="020F0600000000000000" pitchFamily="50" charset="-128"/>
                <a:ea typeface="HG丸ｺﾞｼｯｸM-PRO" panose="020F0600000000000000" pitchFamily="50" charset="-128"/>
              </a:rPr>
              <a:t>15</a:t>
            </a:r>
            <a:r>
              <a:rPr lang="ja-JP" altLang="en-US" sz="1100">
                <a:solidFill>
                  <a:schemeClr val="bg1"/>
                </a:solidFill>
                <a:latin typeface="HG丸ｺﾞｼｯｸM-PRO" panose="020F0600000000000000" pitchFamily="50" charset="-128"/>
                <a:ea typeface="HG丸ｺﾞｼｯｸM-PRO" panose="020F0600000000000000" pitchFamily="50" charset="-128"/>
              </a:rPr>
              <a:t>日以内に</a:t>
            </a:r>
            <a:r>
              <a:rPr lang="en-US" altLang="ja-JP" sz="1100">
                <a:solidFill>
                  <a:schemeClr val="bg1"/>
                </a:solidFill>
                <a:latin typeface="HG丸ｺﾞｼｯｸM-PRO" panose="020F0600000000000000" pitchFamily="50" charset="-128"/>
                <a:ea typeface="HG丸ｺﾞｼｯｸM-PRO" panose="020F0600000000000000" pitchFamily="50" charset="-128"/>
              </a:rPr>
              <a:t>!</a:t>
            </a:r>
          </a:p>
        </p:txBody>
      </p:sp>
      <p:grpSp>
        <p:nvGrpSpPr>
          <p:cNvPr id="5157" name="グループ化 14"/>
          <p:cNvGrpSpPr>
            <a:grpSpLocks/>
          </p:cNvGrpSpPr>
          <p:nvPr/>
        </p:nvGrpSpPr>
        <p:grpSpPr bwMode="auto">
          <a:xfrm>
            <a:off x="7200900" y="1958975"/>
            <a:ext cx="3330575" cy="4724400"/>
            <a:chOff x="6559800" y="1066631"/>
            <a:chExt cx="3468500" cy="4725393"/>
          </a:xfrm>
        </p:grpSpPr>
        <p:sp>
          <p:nvSpPr>
            <p:cNvPr id="5170" name="テキスト ボックス 22"/>
            <p:cNvSpPr txBox="1">
              <a:spLocks noChangeArrowheads="1"/>
            </p:cNvSpPr>
            <p:nvPr/>
          </p:nvSpPr>
          <p:spPr bwMode="auto">
            <a:xfrm>
              <a:off x="6611051" y="3777064"/>
              <a:ext cx="3223820" cy="2014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nSpc>
                  <a:spcPts val="1400"/>
                </a:lnSpc>
                <a:buFont typeface="Arial" panose="020B0604020202020204" pitchFamily="34" charset="0"/>
                <a:buNone/>
                <a:defRPr/>
              </a:pPr>
              <a:r>
                <a:rPr lang="ja-JP" altLang="en-US" sz="1050" dirty="0">
                  <a:solidFill>
                    <a:srgbClr val="FF0000"/>
                  </a:solidFill>
                  <a:latin typeface="HG丸ｺﾞｼｯｸM-PRO" pitchFamily="50" charset="-128"/>
                  <a:ea typeface="HG丸ｺﾞｼｯｸM-PRO" pitchFamily="50" charset="-128"/>
                  <a:cs typeface="ＭＳ Ｐゴシック" pitchFamily="50" charset="-128"/>
                </a:rPr>
                <a:t>　</a:t>
              </a:r>
              <a:r>
                <a:rPr lang="ja-JP" altLang="en-US" sz="1000" dirty="0" smtClean="0">
                  <a:latin typeface="HG丸ｺﾞｼｯｸM-PRO" pitchFamily="50" charset="-128"/>
                  <a:ea typeface="HG丸ｺﾞｼｯｸM-PRO" pitchFamily="50" charset="-128"/>
                  <a:cs typeface="ＭＳ Ｐゴシック" pitchFamily="50" charset="-128"/>
                </a:rPr>
                <a:t>公務員の場合は、勤務先から児童手当が支給されます。以下の場合は、その翌日から</a:t>
              </a:r>
              <a:r>
                <a:rPr lang="en-US" altLang="ja-JP" sz="1000" dirty="0" smtClean="0">
                  <a:latin typeface="HG丸ｺﾞｼｯｸM-PRO" pitchFamily="50" charset="-128"/>
                  <a:ea typeface="HG丸ｺﾞｼｯｸM-PRO" pitchFamily="50" charset="-128"/>
                  <a:cs typeface="ＭＳ Ｐゴシック" pitchFamily="50" charset="-128"/>
                </a:rPr>
                <a:t>15</a:t>
              </a:r>
              <a:r>
                <a:rPr lang="ja-JP" altLang="en-US" sz="1000" dirty="0" smtClean="0">
                  <a:latin typeface="HG丸ｺﾞｼｯｸM-PRO" pitchFamily="50" charset="-128"/>
                  <a:ea typeface="HG丸ｺﾞｼｯｸM-PRO" pitchFamily="50" charset="-128"/>
                  <a:cs typeface="ＭＳ Ｐゴシック" pitchFamily="50" charset="-128"/>
                </a:rPr>
                <a:t>日以内に現住所の市区町村と勤務先に届出・申請をしてください。</a:t>
              </a:r>
              <a:endParaRPr lang="en-US" altLang="ja-JP" sz="1000" dirty="0">
                <a:solidFill>
                  <a:srgbClr val="FF0000"/>
                </a:solidFill>
                <a:latin typeface="HG丸ｺﾞｼｯｸM-PRO" pitchFamily="50" charset="-128"/>
                <a:ea typeface="HG丸ｺﾞｼｯｸM-PRO" pitchFamily="50" charset="-128"/>
                <a:cs typeface="ＭＳ Ｐゴシック" pitchFamily="50" charset="-128"/>
              </a:endParaRPr>
            </a:p>
            <a:p>
              <a:pPr>
                <a:lnSpc>
                  <a:spcPts val="1400"/>
                </a:lnSpc>
                <a:buFont typeface="Arial" panose="020B0604020202020204" pitchFamily="34" charset="0"/>
                <a:buNone/>
                <a:defRPr/>
              </a:pPr>
              <a:endParaRPr lang="en-US" altLang="ja-JP" sz="1000" b="1" dirty="0" smtClean="0">
                <a:latin typeface="HG丸ｺﾞｼｯｸM-PRO" pitchFamily="50" charset="-128"/>
                <a:ea typeface="HG丸ｺﾞｼｯｸM-PRO" pitchFamily="50" charset="-128"/>
                <a:cs typeface="ＭＳ Ｐゴシック" pitchFamily="50" charset="-128"/>
              </a:endParaRPr>
            </a:p>
            <a:p>
              <a:pPr>
                <a:lnSpc>
                  <a:spcPts val="1400"/>
                </a:lnSpc>
                <a:buFont typeface="Arial" panose="020B0604020202020204" pitchFamily="34" charset="0"/>
                <a:buNone/>
                <a:defRPr/>
              </a:pPr>
              <a:endParaRPr lang="en-US" altLang="ja-JP" sz="1000" b="1" dirty="0">
                <a:latin typeface="HG丸ｺﾞｼｯｸM-PRO" pitchFamily="50" charset="-128"/>
                <a:ea typeface="HG丸ｺﾞｼｯｸM-PRO" pitchFamily="50" charset="-128"/>
                <a:cs typeface="ＭＳ Ｐゴシック" pitchFamily="50" charset="-128"/>
              </a:endParaRPr>
            </a:p>
            <a:p>
              <a:pPr>
                <a:lnSpc>
                  <a:spcPts val="1400"/>
                </a:lnSpc>
                <a:buFont typeface="Arial" panose="020B0604020202020204" pitchFamily="34" charset="0"/>
                <a:buNone/>
                <a:defRPr/>
              </a:pPr>
              <a:endParaRPr lang="en-US" altLang="ja-JP" sz="1000" b="1" dirty="0" smtClean="0">
                <a:latin typeface="HG丸ｺﾞｼｯｸM-PRO" pitchFamily="50" charset="-128"/>
                <a:ea typeface="HG丸ｺﾞｼｯｸM-PRO" pitchFamily="50" charset="-128"/>
                <a:cs typeface="ＭＳ Ｐゴシック" pitchFamily="50" charset="-128"/>
              </a:endParaRPr>
            </a:p>
            <a:p>
              <a:pPr>
                <a:lnSpc>
                  <a:spcPts val="1400"/>
                </a:lnSpc>
                <a:buFont typeface="Arial" panose="020B0604020202020204" pitchFamily="34" charset="0"/>
                <a:buNone/>
                <a:defRPr/>
              </a:pPr>
              <a:r>
                <a:rPr lang="ja-JP" altLang="en-US" sz="1000" b="1" dirty="0">
                  <a:latin typeface="HG丸ｺﾞｼｯｸM-PRO" pitchFamily="50" charset="-128"/>
                  <a:ea typeface="HG丸ｺﾞｼｯｸM-PRO" pitchFamily="50" charset="-128"/>
                  <a:cs typeface="ＭＳ Ｐゴシック" pitchFamily="50" charset="-128"/>
                </a:rPr>
                <a:t>　</a:t>
              </a:r>
              <a:endParaRPr lang="en-US" altLang="ja-JP" sz="1000" b="1" dirty="0" smtClean="0">
                <a:solidFill>
                  <a:srgbClr val="FF0000"/>
                </a:solidFill>
                <a:latin typeface="HG丸ｺﾞｼｯｸM-PRO" pitchFamily="50" charset="-128"/>
                <a:ea typeface="HG丸ｺﾞｼｯｸM-PRO" pitchFamily="50" charset="-128"/>
                <a:cs typeface="ＭＳ Ｐゴシック" pitchFamily="50" charset="-128"/>
              </a:endParaRPr>
            </a:p>
            <a:p>
              <a:pPr>
                <a:lnSpc>
                  <a:spcPts val="1000"/>
                </a:lnSpc>
                <a:buFont typeface="Arial" panose="020B0604020202020204" pitchFamily="34" charset="0"/>
                <a:buNone/>
                <a:defRPr/>
              </a:pPr>
              <a:r>
                <a:rPr lang="en-US" altLang="ja-JP" sz="900" dirty="0" smtClean="0">
                  <a:latin typeface="HG丸ｺﾞｼｯｸM-PRO" pitchFamily="50" charset="-128"/>
                  <a:ea typeface="HG丸ｺﾞｼｯｸM-PRO" pitchFamily="50" charset="-128"/>
                  <a:cs typeface="ＭＳ Ｐゴシック" pitchFamily="50" charset="-128"/>
                </a:rPr>
                <a:t>※</a:t>
              </a:r>
              <a:r>
                <a:rPr lang="ja-JP" altLang="en-US" sz="900" dirty="0" smtClean="0">
                  <a:latin typeface="HG丸ｺﾞｼｯｸM-PRO" pitchFamily="50" charset="-128"/>
                  <a:ea typeface="HG丸ｺﾞｼｯｸM-PRO" pitchFamily="50" charset="-128"/>
                  <a:cs typeface="ＭＳ Ｐゴシック" pitchFamily="50" charset="-128"/>
                </a:rPr>
                <a:t>　申請が遅れると、原則、遅れた月分の手当が受けら　　　</a:t>
              </a:r>
              <a:endParaRPr lang="en-US" altLang="ja-JP" sz="900" dirty="0" smtClean="0">
                <a:latin typeface="HG丸ｺﾞｼｯｸM-PRO" pitchFamily="50" charset="-128"/>
                <a:ea typeface="HG丸ｺﾞｼｯｸM-PRO" pitchFamily="50" charset="-128"/>
                <a:cs typeface="ＭＳ Ｐゴシック" pitchFamily="50" charset="-128"/>
              </a:endParaRPr>
            </a:p>
            <a:p>
              <a:pPr>
                <a:lnSpc>
                  <a:spcPts val="1000"/>
                </a:lnSpc>
                <a:buFont typeface="Arial" panose="020B0604020202020204" pitchFamily="34" charset="0"/>
                <a:buNone/>
                <a:defRPr/>
              </a:pPr>
              <a:r>
                <a:rPr lang="ja-JP" altLang="en-US" sz="900" dirty="0">
                  <a:latin typeface="HG丸ｺﾞｼｯｸM-PRO" pitchFamily="50" charset="-128"/>
                  <a:ea typeface="HG丸ｺﾞｼｯｸM-PRO" pitchFamily="50" charset="-128"/>
                  <a:cs typeface="ＭＳ Ｐゴシック" pitchFamily="50" charset="-128"/>
                </a:rPr>
                <a:t>　</a:t>
              </a:r>
              <a:r>
                <a:rPr lang="ja-JP" altLang="en-US" sz="900" dirty="0" err="1" smtClean="0">
                  <a:latin typeface="HG丸ｺﾞｼｯｸM-PRO" pitchFamily="50" charset="-128"/>
                  <a:ea typeface="HG丸ｺﾞｼｯｸM-PRO" pitchFamily="50" charset="-128"/>
                  <a:cs typeface="ＭＳ Ｐゴシック" pitchFamily="50" charset="-128"/>
                </a:rPr>
                <a:t>れ</a:t>
              </a:r>
              <a:r>
                <a:rPr lang="ja-JP" altLang="en-US" sz="900" dirty="0" smtClean="0">
                  <a:latin typeface="HG丸ｺﾞｼｯｸM-PRO" pitchFamily="50" charset="-128"/>
                  <a:ea typeface="HG丸ｺﾞｼｯｸM-PRO" pitchFamily="50" charset="-128"/>
                  <a:cs typeface="ＭＳ Ｐゴシック" pitchFamily="50" charset="-128"/>
                </a:rPr>
                <a:t>なくなりますので、ご注意ください。</a:t>
              </a:r>
              <a:endParaRPr lang="en-US" altLang="ja-JP" sz="900" dirty="0">
                <a:latin typeface="HG丸ｺﾞｼｯｸM-PRO" pitchFamily="50" charset="-128"/>
                <a:ea typeface="HG丸ｺﾞｼｯｸM-PRO" pitchFamily="50" charset="-128"/>
                <a:cs typeface="ＭＳ Ｐゴシック" pitchFamily="50" charset="-128"/>
              </a:endParaRPr>
            </a:p>
          </p:txBody>
        </p:sp>
        <p:sp>
          <p:nvSpPr>
            <p:cNvPr id="5166" name="Rectangle 7"/>
            <p:cNvSpPr>
              <a:spLocks noChangeArrowheads="1"/>
            </p:cNvSpPr>
            <p:nvPr/>
          </p:nvSpPr>
          <p:spPr bwMode="auto">
            <a:xfrm>
              <a:off x="6559800" y="2079287"/>
              <a:ext cx="3261943" cy="1169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8" rIns="91434" bIns="45718"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000">
                <a:solidFill>
                  <a:srgbClr val="003399"/>
                </a:solidFill>
                <a:latin typeface="HGPｺﾞｼｯｸE" panose="020B0900000000000000" pitchFamily="50" charset="-128"/>
                <a:ea typeface="HGPｺﾞｼｯｸE" panose="020B0900000000000000" pitchFamily="50" charset="-128"/>
                <a:cs typeface="Lucida Sans" pitchFamily="34" charset="0"/>
              </a:endParaRPr>
            </a:p>
            <a:p>
              <a:pPr eaLnBrk="1" hangingPunct="1">
                <a:spcBef>
                  <a:spcPct val="0"/>
                </a:spcBef>
                <a:buFontTx/>
                <a:buNone/>
              </a:pPr>
              <a:endParaRPr lang="en-US" altLang="ja-JP" sz="1000">
                <a:solidFill>
                  <a:srgbClr val="003399"/>
                </a:solidFill>
                <a:latin typeface="HGPｺﾞｼｯｸE" panose="020B0900000000000000" pitchFamily="50" charset="-128"/>
                <a:ea typeface="HGPｺﾞｼｯｸE" panose="020B0900000000000000" pitchFamily="50" charset="-128"/>
                <a:cs typeface="Lucida Sans" pitchFamily="34" charset="0"/>
              </a:endParaRPr>
            </a:p>
            <a:p>
              <a:pPr eaLnBrk="1" hangingPunct="1">
                <a:spcBef>
                  <a:spcPct val="0"/>
                </a:spcBef>
                <a:buFontTx/>
                <a:buNone/>
              </a:pPr>
              <a:endParaRPr lang="en-US" altLang="ja-JP" sz="1000">
                <a:solidFill>
                  <a:srgbClr val="003399"/>
                </a:solidFill>
                <a:latin typeface="HGPｺﾞｼｯｸE" panose="020B0900000000000000" pitchFamily="50" charset="-128"/>
                <a:ea typeface="HGPｺﾞｼｯｸE" panose="020B0900000000000000" pitchFamily="50" charset="-128"/>
                <a:cs typeface="Lucida Sans" pitchFamily="34" charset="0"/>
              </a:endParaRPr>
            </a:p>
            <a:p>
              <a:pPr eaLnBrk="1" hangingPunct="1">
                <a:spcBef>
                  <a:spcPct val="0"/>
                </a:spcBef>
                <a:buFontTx/>
                <a:buNone/>
              </a:pPr>
              <a:endParaRPr lang="en-US" altLang="ja-JP" sz="1000">
                <a:solidFill>
                  <a:srgbClr val="003399"/>
                </a:solidFill>
                <a:latin typeface="HGPｺﾞｼｯｸE" panose="020B0900000000000000" pitchFamily="50" charset="-128"/>
                <a:ea typeface="HGPｺﾞｼｯｸE" panose="020B0900000000000000" pitchFamily="50" charset="-128"/>
                <a:cs typeface="Lucida Sans" pitchFamily="34" charset="0"/>
              </a:endParaRPr>
            </a:p>
            <a:p>
              <a:pPr eaLnBrk="1" hangingPunct="1">
                <a:spcBef>
                  <a:spcPct val="0"/>
                </a:spcBef>
                <a:buFontTx/>
                <a:buNone/>
              </a:pPr>
              <a:endParaRPr lang="en-US" altLang="ja-JP" sz="1000">
                <a:solidFill>
                  <a:srgbClr val="003399"/>
                </a:solidFill>
                <a:latin typeface="HGPｺﾞｼｯｸE" panose="020B0900000000000000" pitchFamily="50" charset="-128"/>
                <a:ea typeface="HGPｺﾞｼｯｸE" panose="020B0900000000000000" pitchFamily="50" charset="-128"/>
                <a:cs typeface="Lucida Sans" pitchFamily="34" charset="0"/>
              </a:endParaRPr>
            </a:p>
            <a:p>
              <a:pPr eaLnBrk="1" hangingPunct="1">
                <a:spcBef>
                  <a:spcPct val="0"/>
                </a:spcBef>
                <a:buFontTx/>
                <a:buNone/>
              </a:pPr>
              <a:r>
                <a:rPr lang="ja-JP" altLang="en-US" sz="1000">
                  <a:solidFill>
                    <a:srgbClr val="003399"/>
                  </a:solidFill>
                  <a:latin typeface="HG丸ｺﾞｼｯｸM-PRO" panose="020F0600000000000000" pitchFamily="50" charset="-128"/>
                  <a:ea typeface="HG丸ｺﾞｼｯｸM-PRO" panose="020F0600000000000000" pitchFamily="50" charset="-128"/>
                  <a:cs typeface="Lucida Sans" pitchFamily="34" charset="0"/>
                </a:rPr>
                <a:t>　</a:t>
              </a: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転入した日（転出予定日）の翌日から</a:t>
              </a:r>
              <a:r>
                <a:rPr lang="en-US" altLang="ja-JP"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15</a:t>
              </a: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日以内</a:t>
              </a:r>
              <a:endParaRPr lang="en-US" altLang="ja-JP" sz="1000">
                <a:solidFill>
                  <a:srgbClr val="C00000"/>
                </a:solidFill>
                <a:latin typeface="HG丸ｺﾞｼｯｸM-PRO" panose="020F0600000000000000" pitchFamily="50" charset="-128"/>
                <a:ea typeface="HG丸ｺﾞｼｯｸM-PRO" panose="020F0600000000000000" pitchFamily="50" charset="-128"/>
                <a:cs typeface="Lucida Sans" pitchFamily="34" charset="0"/>
              </a:endParaRPr>
            </a:p>
            <a:p>
              <a:pPr eaLnBrk="1" hangingPunct="1">
                <a:spcBef>
                  <a:spcPct val="0"/>
                </a:spcBef>
                <a:buFontTx/>
                <a:buNone/>
              </a:pP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　に転入先の市区町村へ申請が必要です</a:t>
              </a:r>
              <a:r>
                <a:rPr lang="en-US" altLang="ja-JP"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a:t>
              </a:r>
              <a:endParaRPr lang="ja-JP" altLang="en-US" sz="900" u="sng">
                <a:solidFill>
                  <a:srgbClr val="C00000"/>
                </a:solidFill>
                <a:latin typeface="HG丸ｺﾞｼｯｸM-PRO" panose="020F0600000000000000" pitchFamily="50" charset="-128"/>
                <a:ea typeface="HG丸ｺﾞｼｯｸM-PRO" panose="020F0600000000000000" pitchFamily="50" charset="-128"/>
                <a:cs typeface="Lucida Sans" pitchFamily="34" charset="0"/>
              </a:endParaRPr>
            </a:p>
          </p:txBody>
        </p:sp>
        <p:sp>
          <p:nvSpPr>
            <p:cNvPr id="5167" name="Rectangle 7"/>
            <p:cNvSpPr>
              <a:spLocks noChangeArrowheads="1"/>
            </p:cNvSpPr>
            <p:nvPr/>
          </p:nvSpPr>
          <p:spPr bwMode="auto">
            <a:xfrm>
              <a:off x="6581386" y="1066631"/>
              <a:ext cx="3446914" cy="14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8" rIns="91434" bIns="45718"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000">
                <a:solidFill>
                  <a:srgbClr val="003399"/>
                </a:solidFill>
                <a:latin typeface="HGP創英角ｺﾞｼｯｸUB" panose="020B0900000000000000" pitchFamily="50" charset="-128"/>
                <a:ea typeface="HGP創英角ｺﾞｼｯｸUB" panose="020B0900000000000000" pitchFamily="50" charset="-128"/>
                <a:cs typeface="Lucida Sans" pitchFamily="34" charset="0"/>
              </a:endParaRPr>
            </a:p>
            <a:p>
              <a:pPr eaLnBrk="1" hangingPunct="1">
                <a:spcBef>
                  <a:spcPct val="0"/>
                </a:spcBef>
                <a:buFontTx/>
                <a:buNone/>
              </a:pPr>
              <a:endParaRPr lang="en-US" altLang="ja-JP" sz="1000">
                <a:solidFill>
                  <a:srgbClr val="003399"/>
                </a:solidFill>
                <a:latin typeface="HGP創英角ｺﾞｼｯｸUB" panose="020B0900000000000000" pitchFamily="50" charset="-128"/>
                <a:ea typeface="HGP創英角ｺﾞｼｯｸUB" panose="020B0900000000000000" pitchFamily="50" charset="-128"/>
                <a:cs typeface="Lucida Sans" pitchFamily="34" charset="0"/>
              </a:endParaRPr>
            </a:p>
            <a:p>
              <a:pPr eaLnBrk="1" hangingPunct="1">
                <a:spcBef>
                  <a:spcPct val="0"/>
                </a:spcBef>
                <a:buFontTx/>
                <a:buNone/>
              </a:pPr>
              <a:endParaRPr lang="en-US" altLang="ja-JP" sz="1000">
                <a:solidFill>
                  <a:srgbClr val="003399"/>
                </a:solidFill>
                <a:latin typeface="HGP創英角ｺﾞｼｯｸUB" panose="020B0900000000000000" pitchFamily="50" charset="-128"/>
                <a:ea typeface="HGP創英角ｺﾞｼｯｸUB" panose="020B0900000000000000" pitchFamily="50" charset="-128"/>
                <a:cs typeface="Lucida Sans" pitchFamily="34" charset="0"/>
              </a:endParaRPr>
            </a:p>
            <a:p>
              <a:pPr eaLnBrk="1" hangingPunct="1">
                <a:spcBef>
                  <a:spcPct val="0"/>
                </a:spcBef>
                <a:buFontTx/>
                <a:buNone/>
              </a:pPr>
              <a:endParaRPr lang="en-US" altLang="ja-JP" sz="1000">
                <a:solidFill>
                  <a:srgbClr val="003399"/>
                </a:solidFill>
                <a:latin typeface="HGP創英角ｺﾞｼｯｸUB" panose="020B0900000000000000" pitchFamily="50" charset="-128"/>
                <a:ea typeface="HGP創英角ｺﾞｼｯｸUB" panose="020B0900000000000000" pitchFamily="50" charset="-128"/>
                <a:cs typeface="Lucida Sans" pitchFamily="34" charset="0"/>
              </a:endParaRPr>
            </a:p>
            <a:p>
              <a:pPr eaLnBrk="1" hangingPunct="1">
                <a:spcBef>
                  <a:spcPct val="0"/>
                </a:spcBef>
                <a:buFontTx/>
                <a:buNone/>
              </a:pP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　出生の日の翌日から</a:t>
              </a:r>
              <a:r>
                <a:rPr lang="en-US" altLang="ja-JP"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15</a:t>
              </a: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日以内に、</a:t>
              </a:r>
              <a:endParaRPr lang="en-US" altLang="ja-JP" sz="1000">
                <a:solidFill>
                  <a:srgbClr val="C00000"/>
                </a:solidFill>
                <a:latin typeface="HG丸ｺﾞｼｯｸM-PRO" panose="020F0600000000000000" pitchFamily="50" charset="-128"/>
                <a:ea typeface="HG丸ｺﾞｼｯｸM-PRO" panose="020F0600000000000000" pitchFamily="50" charset="-128"/>
                <a:cs typeface="Lucida Sans" pitchFamily="34" charset="0"/>
              </a:endParaRPr>
            </a:p>
            <a:p>
              <a:pPr eaLnBrk="1" hangingPunct="1">
                <a:spcBef>
                  <a:spcPct val="0"/>
                </a:spcBef>
                <a:buFontTx/>
                <a:buNone/>
              </a:pP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　現住所の市区町村に申請が必要です</a:t>
              </a:r>
              <a:r>
                <a:rPr lang="en-US" altLang="ja-JP"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a:t>
              </a: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　</a:t>
              </a:r>
              <a:endParaRPr lang="en-US" altLang="ja-JP" sz="1000">
                <a:solidFill>
                  <a:srgbClr val="C00000"/>
                </a:solidFill>
                <a:latin typeface="HG丸ｺﾞｼｯｸM-PRO" panose="020F0600000000000000" pitchFamily="50" charset="-128"/>
                <a:ea typeface="HG丸ｺﾞｼｯｸM-PRO" panose="020F0600000000000000" pitchFamily="50" charset="-128"/>
                <a:cs typeface="Lucida Sans" pitchFamily="34" charset="0"/>
              </a:endParaRPr>
            </a:p>
            <a:p>
              <a:pPr eaLnBrk="1" hangingPunct="1">
                <a:spcBef>
                  <a:spcPct val="0"/>
                </a:spcBef>
                <a:buFontTx/>
                <a:buNone/>
              </a:pPr>
              <a:endParaRPr lang="en-US" altLang="ja-JP" sz="1000">
                <a:solidFill>
                  <a:srgbClr val="003399"/>
                </a:solidFill>
                <a:latin typeface="HGPｺﾞｼｯｸE" panose="020B0900000000000000" pitchFamily="50" charset="-128"/>
                <a:ea typeface="HGPｺﾞｼｯｸE" panose="020B0900000000000000" pitchFamily="50" charset="-128"/>
                <a:cs typeface="Lucida Sans" pitchFamily="34" charset="0"/>
              </a:endParaRPr>
            </a:p>
            <a:p>
              <a:pPr eaLnBrk="1" hangingPunct="1">
                <a:spcBef>
                  <a:spcPct val="0"/>
                </a:spcBef>
                <a:buFontTx/>
                <a:buNone/>
              </a:pPr>
              <a:r>
                <a:rPr lang="ja-JP" altLang="en-US" sz="900">
                  <a:latin typeface="HG丸ｺﾞｼｯｸM-PRO" panose="020F0600000000000000" pitchFamily="50" charset="-128"/>
                  <a:ea typeface="HG丸ｺﾞｼｯｸM-PRO" panose="020F0600000000000000" pitchFamily="50" charset="-128"/>
                  <a:cs typeface="Lucida Sans" pitchFamily="34" charset="0"/>
                </a:rPr>
                <a:t>　</a:t>
              </a:r>
              <a:r>
                <a:rPr lang="en-US" altLang="ja-JP" sz="900">
                  <a:latin typeface="HG丸ｺﾞｼｯｸM-PRO" panose="020F0600000000000000" pitchFamily="50" charset="-128"/>
                  <a:ea typeface="HG丸ｺﾞｼｯｸM-PRO" panose="020F0600000000000000" pitchFamily="50" charset="-128"/>
                  <a:cs typeface="Lucida Sans" pitchFamily="34" charset="0"/>
                </a:rPr>
                <a:t>※</a:t>
              </a:r>
              <a:r>
                <a:rPr lang="ja-JP" altLang="en-US" sz="900">
                  <a:latin typeface="HG丸ｺﾞｼｯｸM-PRO" panose="020F0600000000000000" pitchFamily="50" charset="-128"/>
                  <a:ea typeface="HG丸ｺﾞｼｯｸM-PRO" panose="020F0600000000000000" pitchFamily="50" charset="-128"/>
                  <a:cs typeface="Lucida Sans" pitchFamily="34" charset="0"/>
                </a:rPr>
                <a:t>　里帰り出産などで、母親が一時的に現住所を離れて</a:t>
              </a:r>
              <a:endParaRPr lang="en-US" altLang="ja-JP" sz="900">
                <a:latin typeface="HG丸ｺﾞｼｯｸM-PRO" panose="020F0600000000000000" pitchFamily="50" charset="-128"/>
                <a:ea typeface="HG丸ｺﾞｼｯｸM-PRO" panose="020F0600000000000000" pitchFamily="50" charset="-128"/>
                <a:cs typeface="Lucida Sans" pitchFamily="34" charset="0"/>
              </a:endParaRPr>
            </a:p>
            <a:p>
              <a:pPr eaLnBrk="1" hangingPunct="1">
                <a:spcBef>
                  <a:spcPct val="0"/>
                </a:spcBef>
                <a:buFontTx/>
                <a:buNone/>
              </a:pPr>
              <a:r>
                <a:rPr lang="ja-JP" altLang="en-US" sz="900">
                  <a:latin typeface="HG丸ｺﾞｼｯｸM-PRO" panose="020F0600000000000000" pitchFamily="50" charset="-128"/>
                  <a:ea typeface="HG丸ｺﾞｼｯｸM-PRO" panose="020F0600000000000000" pitchFamily="50" charset="-128"/>
                  <a:cs typeface="Lucida Sans" pitchFamily="34" charset="0"/>
                </a:rPr>
                <a:t>　　いる場合も、現住所の市区町村への申請をお忘れなく！</a:t>
              </a:r>
              <a:r>
                <a:rPr lang="ja-JP" altLang="en-US" sz="1000">
                  <a:solidFill>
                    <a:srgbClr val="C00000"/>
                  </a:solidFill>
                  <a:latin typeface="HG丸ｺﾞｼｯｸM-PRO" panose="020F0600000000000000" pitchFamily="50" charset="-128"/>
                  <a:ea typeface="HG丸ｺﾞｼｯｸM-PRO" panose="020F0600000000000000" pitchFamily="50" charset="-128"/>
                  <a:cs typeface="Lucida Sans" pitchFamily="34" charset="0"/>
                </a:rPr>
                <a:t>　</a:t>
              </a:r>
              <a:r>
                <a:rPr lang="ja-JP" altLang="en-US" sz="900">
                  <a:solidFill>
                    <a:srgbClr val="003399"/>
                  </a:solidFill>
                  <a:latin typeface="HG丸ｺﾞｼｯｸM-PRO" panose="020F0600000000000000" pitchFamily="50" charset="-128"/>
                  <a:ea typeface="HG丸ｺﾞｼｯｸM-PRO" panose="020F0600000000000000" pitchFamily="50" charset="-128"/>
                  <a:cs typeface="Lucida Sans" pitchFamily="34" charset="0"/>
                </a:rPr>
                <a:t>　</a:t>
              </a:r>
              <a:endParaRPr lang="en-US" altLang="ja-JP" sz="1000" b="1">
                <a:solidFill>
                  <a:srgbClr val="003399"/>
                </a:solidFill>
                <a:latin typeface="HG丸ｺﾞｼｯｸM-PRO" panose="020F0600000000000000" pitchFamily="50" charset="-128"/>
                <a:ea typeface="HG丸ｺﾞｼｯｸM-PRO" panose="020F0600000000000000" pitchFamily="50" charset="-128"/>
                <a:cs typeface="Lucida Sans" pitchFamily="34" charset="0"/>
              </a:endParaRPr>
            </a:p>
          </p:txBody>
        </p:sp>
        <p:sp>
          <p:nvSpPr>
            <p:cNvPr id="19" name="角丸四角形 18"/>
            <p:cNvSpPr/>
            <p:nvPr/>
          </p:nvSpPr>
          <p:spPr>
            <a:xfrm>
              <a:off x="6649075" y="1446124"/>
              <a:ext cx="2998980" cy="179425"/>
            </a:xfrm>
            <a:prstGeom prst="roundRect">
              <a:avLst/>
            </a:prstGeom>
            <a:solidFill>
              <a:schemeClr val="accent6">
                <a:lumMod val="20000"/>
                <a:lumOff val="8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anchor="ctr"/>
            <a:lstStyle/>
            <a:p>
              <a:pPr eaLnBrk="1" fontAlgn="auto" hangingPunct="1">
                <a:lnSpc>
                  <a:spcPts val="1200"/>
                </a:lnSpc>
                <a:spcBef>
                  <a:spcPts val="0"/>
                </a:spcBef>
                <a:spcAft>
                  <a:spcPts val="0"/>
                </a:spcAft>
                <a:defRPr/>
              </a:pPr>
              <a:r>
                <a:rPr lang="en-US" altLang="ja-JP" sz="1000" dirty="0">
                  <a:solidFill>
                    <a:schemeClr val="tx1"/>
                  </a:solidFill>
                  <a:latin typeface="HG丸ｺﾞｼｯｸM-PRO" panose="020F0600000000000000" pitchFamily="50" charset="-128"/>
                  <a:ea typeface="HG丸ｺﾞｼｯｸM-PRO" panose="020F0600000000000000" pitchFamily="50" charset="-128"/>
                </a:rPr>
                <a:t>1</a:t>
              </a:r>
              <a:r>
                <a:rPr lang="ja-JP" altLang="en-US" sz="1000" dirty="0" err="1">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お子さんが生まれたとき</a:t>
              </a:r>
            </a:p>
          </p:txBody>
        </p:sp>
        <p:sp>
          <p:nvSpPr>
            <p:cNvPr id="20" name="角丸四角形 19"/>
            <p:cNvSpPr/>
            <p:nvPr/>
          </p:nvSpPr>
          <p:spPr>
            <a:xfrm>
              <a:off x="6655688" y="2610005"/>
              <a:ext cx="3023779" cy="181013"/>
            </a:xfrm>
            <a:prstGeom prst="roundRect">
              <a:avLst/>
            </a:prstGeom>
            <a:solidFill>
              <a:schemeClr val="accent6">
                <a:lumMod val="20000"/>
                <a:lumOff val="80000"/>
              </a:schemeClr>
            </a:solid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4" tIns="45718" rIns="91434" bIns="45718" anchor="ctr"/>
            <a:lstStyle/>
            <a:p>
              <a:pPr eaLnBrk="1" fontAlgn="auto" hangingPunct="1">
                <a:lnSpc>
                  <a:spcPts val="1400"/>
                </a:lnSpc>
                <a:spcBef>
                  <a:spcPts val="0"/>
                </a:spcBef>
                <a:spcAft>
                  <a:spcPts val="0"/>
                </a:spcAft>
                <a:defRPr/>
              </a:pPr>
              <a:r>
                <a:rPr lang="ja-JP" altLang="en-US" sz="1000" dirty="0">
                  <a:solidFill>
                    <a:schemeClr val="tx1"/>
                  </a:solidFill>
                  <a:latin typeface="HG丸ｺﾞｼｯｸM-PRO" panose="020F0600000000000000" pitchFamily="50" charset="-128"/>
                  <a:ea typeface="HG丸ｺﾞｼｯｸM-PRO" panose="020F0600000000000000" pitchFamily="50" charset="-128"/>
                </a:rPr>
                <a:t>２．他の市区町村や海外から転入したとき</a:t>
              </a:r>
            </a:p>
          </p:txBody>
        </p:sp>
      </p:grpSp>
      <p:sp>
        <p:nvSpPr>
          <p:cNvPr id="27" name="フローチャート : せん孔テープ 26"/>
          <p:cNvSpPr/>
          <p:nvPr/>
        </p:nvSpPr>
        <p:spPr>
          <a:xfrm>
            <a:off x="7291388" y="971550"/>
            <a:ext cx="792162" cy="360363"/>
          </a:xfrm>
          <a:prstGeom prst="flowChartPunchedTape">
            <a:avLst/>
          </a:prstGeom>
          <a:solidFill>
            <a:schemeClr val="accent6">
              <a:lumMod val="40000"/>
              <a:lumOff val="6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a:lstStyle/>
          <a:p>
            <a:pPr algn="ctr" eaLnBrk="1" fontAlgn="auto" hangingPunct="1">
              <a:lnSpc>
                <a:spcPts val="1000"/>
              </a:lnSpc>
              <a:spcBef>
                <a:spcPts val="0"/>
              </a:spcBef>
              <a:spcAft>
                <a:spcPts val="0"/>
              </a:spcAft>
              <a:defRPr/>
            </a:pPr>
            <a:r>
              <a:rPr lang="en-US" altLang="ja-JP" sz="1000" dirty="0">
                <a:solidFill>
                  <a:schemeClr val="tx1"/>
                </a:solidFill>
                <a:latin typeface="HG丸ｺﾞｼｯｸM-PRO" panose="020F0600000000000000" pitchFamily="50" charset="-128"/>
                <a:ea typeface="HG丸ｺﾞｼｯｸM-PRO" panose="020F0600000000000000" pitchFamily="50" charset="-128"/>
              </a:rPr>
              <a:t>15</a:t>
            </a:r>
            <a:r>
              <a:rPr lang="ja-JP" altLang="en-US" sz="1000" dirty="0">
                <a:solidFill>
                  <a:schemeClr val="tx1"/>
                </a:solidFill>
                <a:latin typeface="HG丸ｺﾞｼｯｸM-PRO" panose="020F0600000000000000" pitchFamily="50" charset="-128"/>
                <a:ea typeface="HG丸ｺﾞｼｯｸM-PRO" panose="020F0600000000000000" pitchFamily="50" charset="-128"/>
              </a:rPr>
              <a:t>日特例</a:t>
            </a:r>
            <a:endParaRPr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ctr" eaLnBrk="1" fontAlgn="auto" hangingPunct="1">
              <a:spcBef>
                <a:spcPts val="0"/>
              </a:spcBef>
              <a:spcAft>
                <a:spcPts val="0"/>
              </a:spcAft>
              <a:defRPr/>
            </a:pPr>
            <a:endParaRPr lang="ja-JP" altLang="en-US" sz="1200" dirty="0"/>
          </a:p>
        </p:txBody>
      </p:sp>
      <p:sp>
        <p:nvSpPr>
          <p:cNvPr id="2" name="正方形/長方形 1"/>
          <p:cNvSpPr/>
          <p:nvPr/>
        </p:nvSpPr>
        <p:spPr>
          <a:xfrm>
            <a:off x="3771900" y="6923088"/>
            <a:ext cx="3249613" cy="220662"/>
          </a:xfrm>
          <a:prstGeom prst="rect">
            <a:avLst/>
          </a:prstGeom>
          <a:noFill/>
          <a:ln>
            <a:noFill/>
          </a:ln>
        </p:spPr>
        <p:style>
          <a:lnRef idx="2">
            <a:schemeClr val="accent4"/>
          </a:lnRef>
          <a:fillRef idx="1">
            <a:schemeClr val="lt1"/>
          </a:fillRef>
          <a:effectRef idx="0">
            <a:schemeClr val="accent4"/>
          </a:effectRef>
          <a:fontRef idx="minor">
            <a:schemeClr val="dk1"/>
          </a:fontRef>
        </p:style>
        <p:txBody>
          <a:bodyPr lIns="36000" tIns="36000" rIns="36000" bIns="36000" anchor="ctr"/>
          <a:lstStyle/>
          <a:p>
            <a:pPr>
              <a:defRPr/>
            </a:pPr>
            <a:endParaRPr lang="ja-JP" altLang="en-US" sz="9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160" name="テキスト ボックス 3"/>
          <p:cNvSpPr txBox="1">
            <a:spLocks noChangeArrowheads="1"/>
          </p:cNvSpPr>
          <p:nvPr/>
        </p:nvSpPr>
        <p:spPr bwMode="auto">
          <a:xfrm>
            <a:off x="3211513" y="7262813"/>
            <a:ext cx="3063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100">
                <a:latin typeface="Arial" panose="020B0604020202020204" pitchFamily="34" charset="0"/>
              </a:rPr>
              <a:t>１</a:t>
            </a:r>
          </a:p>
        </p:txBody>
      </p:sp>
      <p:sp>
        <p:nvSpPr>
          <p:cNvPr id="5161" name="テキスト ボックス 30"/>
          <p:cNvSpPr txBox="1">
            <a:spLocks noChangeArrowheads="1"/>
          </p:cNvSpPr>
          <p:nvPr/>
        </p:nvSpPr>
        <p:spPr bwMode="auto">
          <a:xfrm>
            <a:off x="6808788" y="7262813"/>
            <a:ext cx="3063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100">
                <a:latin typeface="Arial" panose="020B0604020202020204" pitchFamily="34" charset="0"/>
              </a:rPr>
              <a:t>２</a:t>
            </a:r>
          </a:p>
        </p:txBody>
      </p:sp>
      <p:sp>
        <p:nvSpPr>
          <p:cNvPr id="5162" name="テキスト ボックス 31"/>
          <p:cNvSpPr txBox="1">
            <a:spLocks noChangeArrowheads="1"/>
          </p:cNvSpPr>
          <p:nvPr/>
        </p:nvSpPr>
        <p:spPr bwMode="auto">
          <a:xfrm>
            <a:off x="10387013" y="7262813"/>
            <a:ext cx="306387"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100">
                <a:latin typeface="Arial" panose="020B0604020202020204" pitchFamily="34" charset="0"/>
              </a:rPr>
              <a:t>３</a:t>
            </a:r>
          </a:p>
        </p:txBody>
      </p:sp>
      <p:sp>
        <p:nvSpPr>
          <p:cNvPr id="5163" name="正方形/長方形 15"/>
          <p:cNvSpPr>
            <a:spLocks noChangeArrowheads="1"/>
          </p:cNvSpPr>
          <p:nvPr/>
        </p:nvSpPr>
        <p:spPr bwMode="auto">
          <a:xfrm>
            <a:off x="7250113" y="4329113"/>
            <a:ext cx="2952750" cy="2619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100">
                <a:solidFill>
                  <a:schemeClr val="bg1"/>
                </a:solidFill>
                <a:latin typeface="HG丸ｺﾞｼｯｸM-PRO" panose="020F0600000000000000" pitchFamily="50" charset="-128"/>
                <a:ea typeface="HG丸ｺﾞｼｯｸM-PRO" panose="020F0600000000000000" pitchFamily="50" charset="-128"/>
              </a:rPr>
              <a:t>公務員の場合</a:t>
            </a:r>
            <a:endParaRPr lang="en-US" altLang="ja-JP" sz="1100">
              <a:solidFill>
                <a:schemeClr val="bg1"/>
              </a:solidFill>
              <a:latin typeface="HG丸ｺﾞｼｯｸM-PRO" panose="020F0600000000000000" pitchFamily="50" charset="-128"/>
              <a:ea typeface="HG丸ｺﾞｼｯｸM-PRO" panose="020F0600000000000000" pitchFamily="50" charset="-128"/>
            </a:endParaRPr>
          </a:p>
        </p:txBody>
      </p:sp>
      <p:sp>
        <p:nvSpPr>
          <p:cNvPr id="9" name="テキスト ボックス 8"/>
          <p:cNvSpPr txBox="1"/>
          <p:nvPr/>
        </p:nvSpPr>
        <p:spPr>
          <a:xfrm>
            <a:off x="7281863" y="5548313"/>
            <a:ext cx="2963862" cy="630237"/>
          </a:xfrm>
          <a:prstGeom prst="rect">
            <a:avLst/>
          </a:prstGeom>
          <a:solidFill>
            <a:schemeClr val="accent5">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a:spAutoFit/>
          </a:bodyPr>
          <a:lstStyle/>
          <a:p>
            <a:pPr>
              <a:lnSpc>
                <a:spcPts val="1400"/>
              </a:lnSpc>
              <a:defRPr/>
            </a:pPr>
            <a:r>
              <a:rPr lang="ja-JP" altLang="en-US" sz="1000" dirty="0">
                <a:solidFill>
                  <a:prstClr val="black"/>
                </a:solidFill>
                <a:latin typeface="HG丸ｺﾞｼｯｸM-PRO" pitchFamily="50" charset="-128"/>
                <a:ea typeface="HG丸ｺﾞｼｯｸM-PRO" pitchFamily="50" charset="-128"/>
                <a:cs typeface="ＭＳ Ｐゴシック" pitchFamily="50" charset="-128"/>
              </a:rPr>
              <a:t>○公務員になった場合</a:t>
            </a:r>
            <a:endParaRPr lang="en-US" altLang="ja-JP" sz="1000" dirty="0">
              <a:solidFill>
                <a:prstClr val="black"/>
              </a:solidFill>
              <a:latin typeface="HG丸ｺﾞｼｯｸM-PRO" pitchFamily="50" charset="-128"/>
              <a:ea typeface="HG丸ｺﾞｼｯｸM-PRO" pitchFamily="50" charset="-128"/>
              <a:cs typeface="ＭＳ Ｐゴシック" pitchFamily="50" charset="-128"/>
            </a:endParaRPr>
          </a:p>
          <a:p>
            <a:pPr>
              <a:lnSpc>
                <a:spcPts val="1400"/>
              </a:lnSpc>
              <a:defRPr/>
            </a:pPr>
            <a:r>
              <a:rPr lang="ja-JP" altLang="en-US" sz="1000" dirty="0">
                <a:solidFill>
                  <a:prstClr val="black"/>
                </a:solidFill>
                <a:latin typeface="HG丸ｺﾞｼｯｸM-PRO" pitchFamily="50" charset="-128"/>
                <a:ea typeface="HG丸ｺﾞｼｯｸM-PRO" pitchFamily="50" charset="-128"/>
                <a:cs typeface="ＭＳ Ｐゴシック" pitchFamily="50" charset="-128"/>
              </a:rPr>
              <a:t>○退職等により、公務員でなくなった場合</a:t>
            </a:r>
            <a:endParaRPr lang="en-US" altLang="ja-JP" sz="1000" dirty="0">
              <a:solidFill>
                <a:prstClr val="black"/>
              </a:solidFill>
              <a:latin typeface="HG丸ｺﾞｼｯｸM-PRO" pitchFamily="50" charset="-128"/>
              <a:ea typeface="HG丸ｺﾞｼｯｸM-PRO" pitchFamily="50" charset="-128"/>
              <a:cs typeface="ＭＳ Ｐゴシック" pitchFamily="50" charset="-128"/>
            </a:endParaRPr>
          </a:p>
          <a:p>
            <a:pPr>
              <a:lnSpc>
                <a:spcPts val="1400"/>
              </a:lnSpc>
              <a:defRPr/>
            </a:pPr>
            <a:r>
              <a:rPr lang="ja-JP" altLang="en-US" sz="1000" dirty="0">
                <a:solidFill>
                  <a:prstClr val="black"/>
                </a:solidFill>
                <a:latin typeface="HG丸ｺﾞｼｯｸM-PRO" pitchFamily="50" charset="-128"/>
                <a:ea typeface="HG丸ｺﾞｼｯｸM-PRO" pitchFamily="50" charset="-128"/>
                <a:cs typeface="ＭＳ Ｐゴシック" pitchFamily="50" charset="-128"/>
              </a:rPr>
              <a:t>○</a:t>
            </a:r>
            <a:r>
              <a:rPr lang="ja-JP" altLang="en-US" sz="900" dirty="0">
                <a:solidFill>
                  <a:prstClr val="black"/>
                </a:solidFill>
                <a:latin typeface="HG丸ｺﾞｼｯｸM-PRO" pitchFamily="50" charset="-128"/>
                <a:ea typeface="HG丸ｺﾞｼｯｸM-PRO" pitchFamily="50" charset="-128"/>
                <a:cs typeface="ＭＳ Ｐゴシック" pitchFamily="50" charset="-128"/>
              </a:rPr>
              <a:t>公務員ではあるが、勤務先の官署に変更がある場合</a:t>
            </a:r>
            <a:endParaRPr lang="en-US" altLang="ja-JP" sz="900" dirty="0">
              <a:solidFill>
                <a:prstClr val="black"/>
              </a:solidFill>
              <a:latin typeface="HG丸ｺﾞｼｯｸM-PRO" pitchFamily="50" charset="-128"/>
              <a:ea typeface="HG丸ｺﾞｼｯｸM-PRO" pitchFamily="50" charset="-128"/>
              <a:cs typeface="ＭＳ Ｐゴシック"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安定局バージョン">
      <a:dk1>
        <a:sysClr val="windowText" lastClr="000000"/>
      </a:dk1>
      <a:lt1>
        <a:sysClr val="window" lastClr="FFFFFF"/>
      </a:lt1>
      <a:dk2>
        <a:srgbClr val="003399"/>
      </a:dk2>
      <a:lt2>
        <a:srgbClr val="EEECE1"/>
      </a:lt2>
      <a:accent1>
        <a:srgbClr val="4F81BD"/>
      </a:accent1>
      <a:accent2>
        <a:srgbClr val="C0504D"/>
      </a:accent2>
      <a:accent3>
        <a:srgbClr val="009944"/>
      </a:accent3>
      <a:accent4>
        <a:srgbClr val="8064A2"/>
      </a:accent4>
      <a:accent5>
        <a:srgbClr val="4BACC6"/>
      </a:accent5>
      <a:accent6>
        <a:srgbClr val="FABF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pPr>
      <a:bodyPr lIns="36000" tIns="36000" rIns="36000" bIns="36000" rtlCol="0" anchor="ctr"/>
      <a:lstStyle>
        <a:defPPr>
          <a:defRPr kumimoji="1" sz="900" dirty="0" smtClean="0">
            <a:solidFill>
              <a:schemeClr val="tx1"/>
            </a:solidFill>
          </a:defRPr>
        </a:defPPr>
      </a:lstStyle>
      <a:style>
        <a:lnRef idx="2">
          <a:schemeClr val="accent4"/>
        </a:lnRef>
        <a:fillRef idx="1">
          <a:schemeClr val="lt1"/>
        </a:fillRef>
        <a:effectRef idx="0">
          <a:schemeClr val="accent4"/>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515</Words>
  <Application>Microsoft Office PowerPoint</Application>
  <PresentationFormat>ユーザー設定</PresentationFormat>
  <Paragraphs>264</Paragraphs>
  <Slides>2</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Arial</vt:lpstr>
      <vt:lpstr>ＭＳ Ｐゴシック</vt:lpstr>
      <vt:lpstr>Calibri</vt:lpstr>
      <vt:lpstr>HG丸ｺﾞｼｯｸM-PRO</vt:lpstr>
      <vt:lpstr>Wingdings</vt:lpstr>
      <vt:lpstr>Lucida Sans</vt:lpstr>
      <vt:lpstr>HGP創英角ﾎﾟｯﾌﾟ体</vt:lpstr>
      <vt:lpstr>HGPｺﾞｼｯｸE</vt:lpstr>
      <vt:lpstr>HGP創英角ｺﾞｼｯｸUB</vt:lpstr>
      <vt:lpstr>HGS創英角ﾎﾟｯﾌﾟ体</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2021-05-17T10:12:47Z</dcterms:created>
  <dcterms:modified xsi:type="dcterms:W3CDTF">2022-06-01T04:58:33Z</dcterms:modified>
</cp:coreProperties>
</file>